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2" r:id="rId6"/>
    <p:sldId id="263" r:id="rId7"/>
    <p:sldId id="264" r:id="rId8"/>
    <p:sldId id="265" r:id="rId9"/>
    <p:sldId id="267" r:id="rId10"/>
    <p:sldId id="266" r:id="rId11"/>
    <p:sldId id="268" r:id="rId12"/>
    <p:sldId id="269" r:id="rId13"/>
    <p:sldId id="270" r:id="rId14"/>
    <p:sldId id="271" r:id="rId15"/>
    <p:sldId id="272" r:id="rId16"/>
    <p:sldId id="273" r:id="rId17"/>
    <p:sldId id="274" r:id="rId18"/>
    <p:sldId id="276" r:id="rId19"/>
    <p:sldId id="277" r:id="rId20"/>
    <p:sldId id="275" r:id="rId21"/>
    <p:sldId id="278" r:id="rId22"/>
    <p:sldId id="279" r:id="rId23"/>
    <p:sldId id="280"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varScale="1">
        <p:scale>
          <a:sx n="102" d="100"/>
          <a:sy n="102" d="100"/>
        </p:scale>
        <p:origin x="1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47E72-4302-44A7-85E2-B0565C39EA53}"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ru-RU"/>
        </a:p>
      </dgm:t>
    </dgm:pt>
    <dgm:pt modelId="{44922D0F-FF20-4A4E-86F3-522FC1A56BB6}">
      <dgm:prSet phldrT="[Текст]"/>
      <dgm:spPr/>
      <dgm:t>
        <a:bodyPr/>
        <a:lstStyle/>
        <a:p>
          <a:r>
            <a:rPr lang="ru-RU" dirty="0" smtClean="0"/>
            <a:t>Присылай ссылки на опасные сайты в Единый Реестр запрещённых сайтов</a:t>
          </a:r>
          <a:endParaRPr lang="ru-RU" dirty="0"/>
        </a:p>
      </dgm:t>
    </dgm:pt>
    <dgm:pt modelId="{3E9DBBD8-71D8-49B9-9D6B-80FE14BE627F}" type="parTrans" cxnId="{01124CCB-C1EA-4AAE-A3F3-83BD4A08399D}">
      <dgm:prSet/>
      <dgm:spPr/>
      <dgm:t>
        <a:bodyPr/>
        <a:lstStyle/>
        <a:p>
          <a:endParaRPr lang="ru-RU"/>
        </a:p>
      </dgm:t>
    </dgm:pt>
    <dgm:pt modelId="{63ED59AC-8BF4-4309-8A80-99DABFED172F}" type="sibTrans" cxnId="{01124CCB-C1EA-4AAE-A3F3-83BD4A08399D}">
      <dgm:prSet/>
      <dgm:spPr/>
      <dgm:t>
        <a:bodyPr/>
        <a:lstStyle/>
        <a:p>
          <a:endParaRPr lang="ru-RU"/>
        </a:p>
      </dgm:t>
    </dgm:pt>
    <dgm:pt modelId="{F339DF7F-4B6A-4B81-8EF7-FA6E7681A8E4}">
      <dgm:prSet phldrT="[Текст]"/>
      <dgm:spPr/>
      <dgm:t>
        <a:bodyPr/>
        <a:lstStyle/>
        <a:p>
          <a:r>
            <a:rPr lang="ru-RU" dirty="0" smtClean="0"/>
            <a:t>Отправляй сообщения об опасном контенте на горячие линии Лиги безопасного интернета</a:t>
          </a:r>
          <a:endParaRPr lang="ru-RU" dirty="0"/>
        </a:p>
      </dgm:t>
    </dgm:pt>
    <dgm:pt modelId="{F93B61EC-6494-444A-8870-366498645911}" type="parTrans" cxnId="{5BAC537C-29B9-4A2A-B31F-4AAF7396D8DA}">
      <dgm:prSet/>
      <dgm:spPr/>
      <dgm:t>
        <a:bodyPr/>
        <a:lstStyle/>
        <a:p>
          <a:endParaRPr lang="ru-RU"/>
        </a:p>
      </dgm:t>
    </dgm:pt>
    <dgm:pt modelId="{B7E36FD4-AF83-4744-BDC7-F91D547C4C22}" type="sibTrans" cxnId="{5BAC537C-29B9-4A2A-B31F-4AAF7396D8DA}">
      <dgm:prSet/>
      <dgm:spPr/>
      <dgm:t>
        <a:bodyPr/>
        <a:lstStyle/>
        <a:p>
          <a:endParaRPr lang="ru-RU"/>
        </a:p>
      </dgm:t>
    </dgm:pt>
    <dgm:pt modelId="{8509BDF1-85AA-4482-A011-DAA08634F7A9}">
      <dgm:prSet phldrT="[Текст]"/>
      <dgm:spPr/>
      <dgm:t>
        <a:bodyPr/>
        <a:lstStyle/>
        <a:p>
          <a:r>
            <a:rPr lang="ru-RU" b="0" u="none" dirty="0" smtClean="0"/>
            <a:t>Линия помощи</a:t>
          </a:r>
          <a:br>
            <a:rPr lang="ru-RU" b="0" u="none" dirty="0" smtClean="0"/>
          </a:br>
          <a:r>
            <a:rPr lang="ru-RU" b="0" u="none" dirty="0" smtClean="0"/>
            <a:t>«Дети онлайн»</a:t>
          </a:r>
          <a:endParaRPr lang="ru-RU" b="0" u="none" dirty="0"/>
        </a:p>
      </dgm:t>
    </dgm:pt>
    <dgm:pt modelId="{6602E56E-326B-4C6C-AF80-41A01E1F0B8D}" type="parTrans" cxnId="{76DBBF4E-CC93-48F7-8EFD-7F9ADCB348D8}">
      <dgm:prSet/>
      <dgm:spPr/>
      <dgm:t>
        <a:bodyPr/>
        <a:lstStyle/>
        <a:p>
          <a:endParaRPr lang="ru-RU"/>
        </a:p>
      </dgm:t>
    </dgm:pt>
    <dgm:pt modelId="{BC0DB4A6-402F-4B9E-A4C2-7E7F54548EF1}" type="sibTrans" cxnId="{76DBBF4E-CC93-48F7-8EFD-7F9ADCB348D8}">
      <dgm:prSet/>
      <dgm:spPr/>
      <dgm:t>
        <a:bodyPr/>
        <a:lstStyle/>
        <a:p>
          <a:endParaRPr lang="ru-RU"/>
        </a:p>
      </dgm:t>
    </dgm:pt>
    <dgm:pt modelId="{FBB20CB8-DA85-4303-9DAB-1DF56F16A5C4}" type="pres">
      <dgm:prSet presAssocID="{B9B47E72-4302-44A7-85E2-B0565C39EA53}" presName="Name0" presStyleCnt="0">
        <dgm:presLayoutVars>
          <dgm:dir/>
          <dgm:animLvl val="lvl"/>
          <dgm:resizeHandles/>
        </dgm:presLayoutVars>
      </dgm:prSet>
      <dgm:spPr/>
      <dgm:t>
        <a:bodyPr/>
        <a:lstStyle/>
        <a:p>
          <a:endParaRPr lang="ru-RU"/>
        </a:p>
      </dgm:t>
    </dgm:pt>
    <dgm:pt modelId="{737EE512-9B91-4303-B1AF-2B337B1B3756}" type="pres">
      <dgm:prSet presAssocID="{44922D0F-FF20-4A4E-86F3-522FC1A56BB6}" presName="linNode" presStyleCnt="0"/>
      <dgm:spPr/>
    </dgm:pt>
    <dgm:pt modelId="{E71460B7-8DAC-4604-A1D3-B0452550F2BE}" type="pres">
      <dgm:prSet presAssocID="{44922D0F-FF20-4A4E-86F3-522FC1A56BB6}" presName="parentShp" presStyleLbl="node1" presStyleIdx="0" presStyleCnt="3" custScaleX="329435">
        <dgm:presLayoutVars>
          <dgm:bulletEnabled val="1"/>
        </dgm:presLayoutVars>
      </dgm:prSet>
      <dgm:spPr/>
      <dgm:t>
        <a:bodyPr/>
        <a:lstStyle/>
        <a:p>
          <a:endParaRPr lang="ru-RU"/>
        </a:p>
      </dgm:t>
    </dgm:pt>
    <dgm:pt modelId="{15D3104D-7E74-45EE-B08D-C977F695D8C1}" type="pres">
      <dgm:prSet presAssocID="{44922D0F-FF20-4A4E-86F3-522FC1A56BB6}" presName="childShp" presStyleLbl="bgAccFollowNode1" presStyleIdx="0" presStyleCnt="3">
        <dgm:presLayoutVars>
          <dgm:bulletEnabled val="1"/>
        </dgm:presLayoutVars>
      </dgm:prSet>
      <dgm:spPr/>
      <dgm:t>
        <a:bodyPr/>
        <a:lstStyle/>
        <a:p>
          <a:endParaRPr lang="ru-RU"/>
        </a:p>
      </dgm:t>
    </dgm:pt>
    <dgm:pt modelId="{4ECB772F-CCD1-491B-AB90-094048D3CF6E}" type="pres">
      <dgm:prSet presAssocID="{63ED59AC-8BF4-4309-8A80-99DABFED172F}" presName="spacing" presStyleCnt="0"/>
      <dgm:spPr/>
    </dgm:pt>
    <dgm:pt modelId="{E51BC37A-BC10-40C8-BE78-70515A9A604F}" type="pres">
      <dgm:prSet presAssocID="{F339DF7F-4B6A-4B81-8EF7-FA6E7681A8E4}" presName="linNode" presStyleCnt="0"/>
      <dgm:spPr/>
    </dgm:pt>
    <dgm:pt modelId="{D54A9F16-51CF-4AE8-A5AF-5D1D3E29202E}" type="pres">
      <dgm:prSet presAssocID="{F339DF7F-4B6A-4B81-8EF7-FA6E7681A8E4}" presName="parentShp" presStyleLbl="node1" presStyleIdx="1" presStyleCnt="3" custScaleX="329435">
        <dgm:presLayoutVars>
          <dgm:bulletEnabled val="1"/>
        </dgm:presLayoutVars>
      </dgm:prSet>
      <dgm:spPr/>
      <dgm:t>
        <a:bodyPr/>
        <a:lstStyle/>
        <a:p>
          <a:endParaRPr lang="ru-RU"/>
        </a:p>
      </dgm:t>
    </dgm:pt>
    <dgm:pt modelId="{D1764411-823F-4AB9-B6BB-FD86FBDB0BF6}" type="pres">
      <dgm:prSet presAssocID="{F339DF7F-4B6A-4B81-8EF7-FA6E7681A8E4}" presName="childShp" presStyleLbl="bgAccFollowNode1" presStyleIdx="1" presStyleCnt="3">
        <dgm:presLayoutVars>
          <dgm:bulletEnabled val="1"/>
        </dgm:presLayoutVars>
      </dgm:prSet>
      <dgm:spPr/>
      <dgm:t>
        <a:bodyPr/>
        <a:lstStyle/>
        <a:p>
          <a:endParaRPr lang="ru-RU"/>
        </a:p>
      </dgm:t>
    </dgm:pt>
    <dgm:pt modelId="{A6823B15-CC1E-4C16-8D8C-AA0F006B7003}" type="pres">
      <dgm:prSet presAssocID="{B7E36FD4-AF83-4744-BDC7-F91D547C4C22}" presName="spacing" presStyleCnt="0"/>
      <dgm:spPr/>
    </dgm:pt>
    <dgm:pt modelId="{4B35BF99-54C1-44AD-B9FB-C5D3E2101DE4}" type="pres">
      <dgm:prSet presAssocID="{8509BDF1-85AA-4482-A011-DAA08634F7A9}" presName="linNode" presStyleCnt="0"/>
      <dgm:spPr/>
    </dgm:pt>
    <dgm:pt modelId="{0B8448DD-7AC2-4E37-A155-CA31F1510176}" type="pres">
      <dgm:prSet presAssocID="{8509BDF1-85AA-4482-A011-DAA08634F7A9}" presName="parentShp" presStyleLbl="node1" presStyleIdx="2" presStyleCnt="3" custScaleX="329435">
        <dgm:presLayoutVars>
          <dgm:bulletEnabled val="1"/>
        </dgm:presLayoutVars>
      </dgm:prSet>
      <dgm:spPr/>
      <dgm:t>
        <a:bodyPr/>
        <a:lstStyle/>
        <a:p>
          <a:endParaRPr lang="ru-RU"/>
        </a:p>
      </dgm:t>
    </dgm:pt>
    <dgm:pt modelId="{82219F8C-C619-4C05-A95B-6BF72F4A8A1C}" type="pres">
      <dgm:prSet presAssocID="{8509BDF1-85AA-4482-A011-DAA08634F7A9}" presName="childShp" presStyleLbl="bgAccFollowNode1" presStyleIdx="2" presStyleCnt="3">
        <dgm:presLayoutVars>
          <dgm:bulletEnabled val="1"/>
        </dgm:presLayoutVars>
      </dgm:prSet>
      <dgm:spPr/>
      <dgm:t>
        <a:bodyPr/>
        <a:lstStyle/>
        <a:p>
          <a:endParaRPr lang="ru-RU"/>
        </a:p>
      </dgm:t>
    </dgm:pt>
  </dgm:ptLst>
  <dgm:cxnLst>
    <dgm:cxn modelId="{5BAC537C-29B9-4A2A-B31F-4AAF7396D8DA}" srcId="{B9B47E72-4302-44A7-85E2-B0565C39EA53}" destId="{F339DF7F-4B6A-4B81-8EF7-FA6E7681A8E4}" srcOrd="1" destOrd="0" parTransId="{F93B61EC-6494-444A-8870-366498645911}" sibTransId="{B7E36FD4-AF83-4744-BDC7-F91D547C4C22}"/>
    <dgm:cxn modelId="{E97E987D-2D8B-43E2-9C1A-878FEC01326B}" type="presOf" srcId="{8509BDF1-85AA-4482-A011-DAA08634F7A9}" destId="{0B8448DD-7AC2-4E37-A155-CA31F1510176}" srcOrd="0" destOrd="0" presId="urn:microsoft.com/office/officeart/2005/8/layout/vList6"/>
    <dgm:cxn modelId="{76DBBF4E-CC93-48F7-8EFD-7F9ADCB348D8}" srcId="{B9B47E72-4302-44A7-85E2-B0565C39EA53}" destId="{8509BDF1-85AA-4482-A011-DAA08634F7A9}" srcOrd="2" destOrd="0" parTransId="{6602E56E-326B-4C6C-AF80-41A01E1F0B8D}" sibTransId="{BC0DB4A6-402F-4B9E-A4C2-7E7F54548EF1}"/>
    <dgm:cxn modelId="{1E66E586-7AE7-4F16-A4DD-C9F25395B2EC}" type="presOf" srcId="{F339DF7F-4B6A-4B81-8EF7-FA6E7681A8E4}" destId="{D54A9F16-51CF-4AE8-A5AF-5D1D3E29202E}" srcOrd="0" destOrd="0" presId="urn:microsoft.com/office/officeart/2005/8/layout/vList6"/>
    <dgm:cxn modelId="{7195780B-750B-419A-B92D-51C73EC8D3C1}" type="presOf" srcId="{44922D0F-FF20-4A4E-86F3-522FC1A56BB6}" destId="{E71460B7-8DAC-4604-A1D3-B0452550F2BE}" srcOrd="0" destOrd="0" presId="urn:microsoft.com/office/officeart/2005/8/layout/vList6"/>
    <dgm:cxn modelId="{01124CCB-C1EA-4AAE-A3F3-83BD4A08399D}" srcId="{B9B47E72-4302-44A7-85E2-B0565C39EA53}" destId="{44922D0F-FF20-4A4E-86F3-522FC1A56BB6}" srcOrd="0" destOrd="0" parTransId="{3E9DBBD8-71D8-49B9-9D6B-80FE14BE627F}" sibTransId="{63ED59AC-8BF4-4309-8A80-99DABFED172F}"/>
    <dgm:cxn modelId="{596CDFC8-5221-4DFF-AAEB-B42CEADF801F}" type="presOf" srcId="{B9B47E72-4302-44A7-85E2-B0565C39EA53}" destId="{FBB20CB8-DA85-4303-9DAB-1DF56F16A5C4}" srcOrd="0" destOrd="0" presId="urn:microsoft.com/office/officeart/2005/8/layout/vList6"/>
    <dgm:cxn modelId="{B7476C50-A027-4B5D-8749-C504402C8039}" type="presParOf" srcId="{FBB20CB8-DA85-4303-9DAB-1DF56F16A5C4}" destId="{737EE512-9B91-4303-B1AF-2B337B1B3756}" srcOrd="0" destOrd="0" presId="urn:microsoft.com/office/officeart/2005/8/layout/vList6"/>
    <dgm:cxn modelId="{6718D796-D91F-4EA1-854E-FBD5587BFEC6}" type="presParOf" srcId="{737EE512-9B91-4303-B1AF-2B337B1B3756}" destId="{E71460B7-8DAC-4604-A1D3-B0452550F2BE}" srcOrd="0" destOrd="0" presId="urn:microsoft.com/office/officeart/2005/8/layout/vList6"/>
    <dgm:cxn modelId="{56E1D14D-4408-4F0D-941D-A4D1AA06EDCD}" type="presParOf" srcId="{737EE512-9B91-4303-B1AF-2B337B1B3756}" destId="{15D3104D-7E74-45EE-B08D-C977F695D8C1}" srcOrd="1" destOrd="0" presId="urn:microsoft.com/office/officeart/2005/8/layout/vList6"/>
    <dgm:cxn modelId="{454BB9DE-C8B3-40C6-91F9-13D6BEB50CAF}" type="presParOf" srcId="{FBB20CB8-DA85-4303-9DAB-1DF56F16A5C4}" destId="{4ECB772F-CCD1-491B-AB90-094048D3CF6E}" srcOrd="1" destOrd="0" presId="urn:microsoft.com/office/officeart/2005/8/layout/vList6"/>
    <dgm:cxn modelId="{B3E0B1AE-D42E-453A-B5F5-5A5A9C241905}" type="presParOf" srcId="{FBB20CB8-DA85-4303-9DAB-1DF56F16A5C4}" destId="{E51BC37A-BC10-40C8-BE78-70515A9A604F}" srcOrd="2" destOrd="0" presId="urn:microsoft.com/office/officeart/2005/8/layout/vList6"/>
    <dgm:cxn modelId="{0EAEF39F-2C98-4492-9AF6-7F581464D4E6}" type="presParOf" srcId="{E51BC37A-BC10-40C8-BE78-70515A9A604F}" destId="{D54A9F16-51CF-4AE8-A5AF-5D1D3E29202E}" srcOrd="0" destOrd="0" presId="urn:microsoft.com/office/officeart/2005/8/layout/vList6"/>
    <dgm:cxn modelId="{C539E332-F887-4D7F-8E91-FCC2B08098F2}" type="presParOf" srcId="{E51BC37A-BC10-40C8-BE78-70515A9A604F}" destId="{D1764411-823F-4AB9-B6BB-FD86FBDB0BF6}" srcOrd="1" destOrd="0" presId="urn:microsoft.com/office/officeart/2005/8/layout/vList6"/>
    <dgm:cxn modelId="{0B453A95-7696-4AED-9CA9-96BDACA50EE0}" type="presParOf" srcId="{FBB20CB8-DA85-4303-9DAB-1DF56F16A5C4}" destId="{A6823B15-CC1E-4C16-8D8C-AA0F006B7003}" srcOrd="3" destOrd="0" presId="urn:microsoft.com/office/officeart/2005/8/layout/vList6"/>
    <dgm:cxn modelId="{AF06FFEE-7B90-432B-9E6F-2F1BCC3FBB6B}" type="presParOf" srcId="{FBB20CB8-DA85-4303-9DAB-1DF56F16A5C4}" destId="{4B35BF99-54C1-44AD-B9FB-C5D3E2101DE4}" srcOrd="4" destOrd="0" presId="urn:microsoft.com/office/officeart/2005/8/layout/vList6"/>
    <dgm:cxn modelId="{2D5D86F3-4834-4FA3-B7EF-8B5B8CC80052}" type="presParOf" srcId="{4B35BF99-54C1-44AD-B9FB-C5D3E2101DE4}" destId="{0B8448DD-7AC2-4E37-A155-CA31F1510176}" srcOrd="0" destOrd="0" presId="urn:microsoft.com/office/officeart/2005/8/layout/vList6"/>
    <dgm:cxn modelId="{18ED9482-F347-4395-8A76-3D4A944CF215}" type="presParOf" srcId="{4B35BF99-54C1-44AD-B9FB-C5D3E2101DE4}" destId="{82219F8C-C619-4C05-A95B-6BF72F4A8A1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3104D-7E74-45EE-B08D-C977F695D8C1}">
      <dsp:nvSpPr>
        <dsp:cNvPr id="0" name=""/>
        <dsp:cNvSpPr/>
      </dsp:nvSpPr>
      <dsp:spPr>
        <a:xfrm>
          <a:off x="3101568" y="0"/>
          <a:ext cx="1410369" cy="1633682"/>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1460B7-8DAC-4604-A1D3-B0452550F2BE}">
      <dsp:nvSpPr>
        <dsp:cNvPr id="0" name=""/>
        <dsp:cNvSpPr/>
      </dsp:nvSpPr>
      <dsp:spPr>
        <a:xfrm>
          <a:off x="4067" y="0"/>
          <a:ext cx="3097500" cy="16336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kern="1200" dirty="0" smtClean="0"/>
            <a:t>Присылай ссылки на опасные сайты в Единый Реестр запрещённых сайтов</a:t>
          </a:r>
          <a:endParaRPr lang="ru-RU" sz="2100" kern="1200" dirty="0"/>
        </a:p>
      </dsp:txBody>
      <dsp:txXfrm>
        <a:off x="83817" y="79750"/>
        <a:ext cx="2938000" cy="1474182"/>
      </dsp:txXfrm>
    </dsp:sp>
    <dsp:sp modelId="{D1764411-823F-4AB9-B6BB-FD86FBDB0BF6}">
      <dsp:nvSpPr>
        <dsp:cNvPr id="0" name=""/>
        <dsp:cNvSpPr/>
      </dsp:nvSpPr>
      <dsp:spPr>
        <a:xfrm>
          <a:off x="3101568" y="1797050"/>
          <a:ext cx="1410369" cy="1633682"/>
        </a:xfrm>
        <a:prstGeom prst="rightArrow">
          <a:avLst>
            <a:gd name="adj1" fmla="val 75000"/>
            <a:gd name="adj2" fmla="val 50000"/>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4A9F16-51CF-4AE8-A5AF-5D1D3E29202E}">
      <dsp:nvSpPr>
        <dsp:cNvPr id="0" name=""/>
        <dsp:cNvSpPr/>
      </dsp:nvSpPr>
      <dsp:spPr>
        <a:xfrm>
          <a:off x="4067" y="1797050"/>
          <a:ext cx="3097500" cy="1633682"/>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kern="1200" dirty="0" smtClean="0"/>
            <a:t>Отправляй сообщения об опасном контенте на горячие линии Лиги безопасного интернета</a:t>
          </a:r>
          <a:endParaRPr lang="ru-RU" sz="2100" kern="1200" dirty="0"/>
        </a:p>
      </dsp:txBody>
      <dsp:txXfrm>
        <a:off x="83817" y="1876800"/>
        <a:ext cx="2938000" cy="1474182"/>
      </dsp:txXfrm>
    </dsp:sp>
    <dsp:sp modelId="{82219F8C-C619-4C05-A95B-6BF72F4A8A1C}">
      <dsp:nvSpPr>
        <dsp:cNvPr id="0" name=""/>
        <dsp:cNvSpPr/>
      </dsp:nvSpPr>
      <dsp:spPr>
        <a:xfrm>
          <a:off x="3101568" y="3594100"/>
          <a:ext cx="1410369" cy="1633682"/>
        </a:xfrm>
        <a:prstGeom prst="rightArrow">
          <a:avLst>
            <a:gd name="adj1" fmla="val 75000"/>
            <a:gd name="adj2" fmla="val 5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8448DD-7AC2-4E37-A155-CA31F1510176}">
      <dsp:nvSpPr>
        <dsp:cNvPr id="0" name=""/>
        <dsp:cNvSpPr/>
      </dsp:nvSpPr>
      <dsp:spPr>
        <a:xfrm>
          <a:off x="4067" y="3594100"/>
          <a:ext cx="3097500" cy="163368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0" u="none" kern="1200" dirty="0" smtClean="0"/>
            <a:t>Линия помощи</a:t>
          </a:r>
          <a:br>
            <a:rPr lang="ru-RU" sz="2100" b="0" u="none" kern="1200" dirty="0" smtClean="0"/>
          </a:br>
          <a:r>
            <a:rPr lang="ru-RU" sz="2100" b="0" u="none" kern="1200" dirty="0" smtClean="0"/>
            <a:t>«Дети онлайн»</a:t>
          </a:r>
          <a:endParaRPr lang="ru-RU" sz="2100" b="0" u="none" kern="1200" dirty="0"/>
        </a:p>
      </dsp:txBody>
      <dsp:txXfrm>
        <a:off x="83817" y="3673850"/>
        <a:ext cx="2938000" cy="14741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14.09.2017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14.09.2017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14.09.2017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14.09.2017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14.09.2017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14.09.2017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14.09.2017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14.09.2017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14.09.2017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14.09.2017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14.09.2017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14.09.2017</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Прямоугольник 3"/>
          <p:cNvSpPr/>
          <p:nvPr/>
        </p:nvSpPr>
        <p:spPr>
          <a:xfrm>
            <a:off x="3445164" y="1604059"/>
            <a:ext cx="5061527" cy="2585323"/>
          </a:xfrm>
          <a:prstGeom prst="rect">
            <a:avLst/>
          </a:prstGeom>
        </p:spPr>
        <p:txBody>
          <a:bodyPr wrap="square">
            <a:spAutoFit/>
          </a:bodyPr>
          <a:lstStyle/>
          <a:p>
            <a:pPr algn="ctr"/>
            <a:r>
              <a:rPr lang="ru-RU" sz="5400" b="1" dirty="0" smtClean="0">
                <a:solidFill>
                  <a:srgbClr val="0070C0"/>
                </a:solidFill>
              </a:rPr>
              <a:t>ИНТЕРНЕТ: территория ответственности</a:t>
            </a:r>
            <a:endParaRPr lang="ru-RU" sz="5400" dirty="0">
              <a:solidFill>
                <a:srgbClr val="0070C0"/>
              </a:solidFill>
            </a:endParaRPr>
          </a:p>
        </p:txBody>
      </p:sp>
      <p:sp>
        <p:nvSpPr>
          <p:cNvPr id="5" name="Прямоугольник 4"/>
          <p:cNvSpPr/>
          <p:nvPr/>
        </p:nvSpPr>
        <p:spPr>
          <a:xfrm>
            <a:off x="4193564" y="4909754"/>
            <a:ext cx="5061527" cy="1015663"/>
          </a:xfrm>
          <a:prstGeom prst="rect">
            <a:avLst/>
          </a:prstGeom>
        </p:spPr>
        <p:txBody>
          <a:bodyPr wrap="square">
            <a:spAutoFit/>
          </a:bodyPr>
          <a:lstStyle/>
          <a:p>
            <a:pPr algn="ctr"/>
            <a:r>
              <a:rPr lang="ru-RU" sz="3000" b="1" dirty="0" smtClean="0">
                <a:solidFill>
                  <a:schemeClr val="tx1">
                    <a:lumMod val="65000"/>
                    <a:lumOff val="35000"/>
                  </a:schemeClr>
                </a:solidFill>
              </a:rPr>
              <a:t>Классный час</a:t>
            </a:r>
            <a:br>
              <a:rPr lang="ru-RU" sz="3000" b="1" dirty="0" smtClean="0">
                <a:solidFill>
                  <a:schemeClr val="tx1">
                    <a:lumMod val="65000"/>
                    <a:lumOff val="35000"/>
                  </a:schemeClr>
                </a:solidFill>
              </a:rPr>
            </a:br>
            <a:r>
              <a:rPr lang="ru-RU" sz="3000" b="1" dirty="0" smtClean="0">
                <a:solidFill>
                  <a:schemeClr val="tx1">
                    <a:lumMod val="65000"/>
                    <a:lumOff val="35000"/>
                  </a:schemeClr>
                </a:solidFill>
              </a:rPr>
              <a:t>для 10-11 классов</a:t>
            </a:r>
            <a:endParaRPr lang="ru-RU" sz="3000" dirty="0">
              <a:solidFill>
                <a:schemeClr val="tx1">
                  <a:lumMod val="65000"/>
                  <a:lumOff val="35000"/>
                </a:schemeClr>
              </a:solidFill>
            </a:endParaRPr>
          </a:p>
        </p:txBody>
      </p:sp>
    </p:spTree>
    <p:extLst>
      <p:ext uri="{BB962C8B-B14F-4D97-AF65-F5344CB8AC3E}">
        <p14:creationId xmlns:p14="http://schemas.microsoft.com/office/powerpoint/2010/main" val="2552666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4202883"/>
          </a:xfrm>
        </p:spPr>
        <p:txBody>
          <a:bodyPr>
            <a:normAutofit/>
          </a:bodyPr>
          <a:lstStyle/>
          <a:p>
            <a:pPr marL="0" indent="0">
              <a:buNone/>
            </a:pPr>
            <a:r>
              <a:rPr lang="ru-RU" b="1" dirty="0" smtClean="0"/>
              <a:t>7. </a:t>
            </a:r>
            <a:r>
              <a:rPr lang="ru-RU" b="1" dirty="0"/>
              <a:t>Какие последствия могут наступить, если ты отметишь друга на фото</a:t>
            </a:r>
            <a:r>
              <a:rPr lang="ru-RU" b="1" dirty="0" smtClean="0"/>
              <a:t>?</a:t>
            </a:r>
            <a:r>
              <a:rPr lang="ru-RU" dirty="0" smtClean="0"/>
              <a:t> </a:t>
            </a:r>
            <a:endParaRPr lang="ru-RU" dirty="0"/>
          </a:p>
          <a:p>
            <a:r>
              <a:rPr lang="ru-RU" dirty="0" smtClean="0">
                <a:ln w="0"/>
                <a:effectLst>
                  <a:outerShdw blurRad="38100" dist="19050" dir="2700000" algn="tl" rotWithShape="0">
                    <a:schemeClr val="dk1">
                      <a:alpha val="40000"/>
                    </a:schemeClr>
                  </a:outerShdw>
                </a:effectLst>
              </a:rPr>
              <a:t>Массовое </a:t>
            </a:r>
            <a:r>
              <a:rPr lang="ru-RU" dirty="0">
                <a:ln w="0"/>
                <a:effectLst>
                  <a:outerShdw blurRad="38100" dist="19050" dir="2700000" algn="tl" rotWithShape="0">
                    <a:schemeClr val="dk1">
                      <a:alpha val="40000"/>
                    </a:schemeClr>
                  </a:outerShdw>
                </a:effectLst>
              </a:rPr>
              <a:t>распространение фотографии в сети, если не настроена приватность учетной записи</a:t>
            </a:r>
          </a:p>
          <a:p>
            <a:pPr lvl="0"/>
            <a:r>
              <a:rPr lang="ru-RU" dirty="0">
                <a:ln w="0"/>
                <a:effectLst>
                  <a:outerShdw blurRad="38100" dist="19050" dir="2700000" algn="tl" rotWithShape="0">
                    <a:schemeClr val="dk1">
                      <a:alpha val="40000"/>
                    </a:schemeClr>
                  </a:outerShdw>
                </a:effectLst>
              </a:rPr>
              <a:t>Никаких последствий не будет</a:t>
            </a:r>
          </a:p>
          <a:p>
            <a:pPr lvl="0"/>
            <a:r>
              <a:rPr lang="ru-RU" dirty="0">
                <a:ln w="0"/>
                <a:effectLst>
                  <a:outerShdw blurRad="38100" dist="19050" dir="2700000" algn="tl" rotWithShape="0">
                    <a:schemeClr val="dk1">
                      <a:alpha val="40000"/>
                    </a:schemeClr>
                  </a:outerShdw>
                </a:effectLst>
              </a:rPr>
              <a:t>Ничего не случится, мой друг просто станет популярнее</a:t>
            </a:r>
          </a:p>
          <a:p>
            <a:endParaRPr lang="ru-RU" dirty="0"/>
          </a:p>
        </p:txBody>
      </p:sp>
    </p:spTree>
    <p:extLst>
      <p:ext uri="{BB962C8B-B14F-4D97-AF65-F5344CB8AC3E}">
        <p14:creationId xmlns:p14="http://schemas.microsoft.com/office/powerpoint/2010/main" val="265661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5">
                                            <p:txEl>
                                              <p:pRg st="1" end="1"/>
                                            </p:txEl>
                                          </p:spTgt>
                                        </p:tgtEl>
                                        <p:attrNameLst>
                                          <p:attrName>style.color</p:attrName>
                                        </p:attrNameLst>
                                      </p:cBhvr>
                                      <p:to>
                                        <p:clrVal>
                                          <a:srgbClr val="008000"/>
                                        </p:clrVal>
                                      </p:to>
                                    </p:set>
                                    <p:set>
                                      <p:cBhvr>
                                        <p:cTn id="7" dur="500" fill="hold"/>
                                        <p:tgtEl>
                                          <p:spTgt spid="5">
                                            <p:txEl>
                                              <p:pRg st="1" end="1"/>
                                            </p:txEl>
                                          </p:spTgt>
                                        </p:tgtEl>
                                        <p:attrNameLst>
                                          <p:attrName>fillcolor</p:attrName>
                                        </p:attrNameLst>
                                      </p:cBhvr>
                                      <p:to>
                                        <p:clrVal>
                                          <a:srgbClr val="008000"/>
                                        </p:clrVal>
                                      </p:to>
                                    </p:set>
                                    <p:set>
                                      <p:cBhvr>
                                        <p:cTn id="8" dur="500" fill="hold"/>
                                        <p:tgtEl>
                                          <p:spTgt spid="5">
                                            <p:txEl>
                                              <p:pRg st="1" end="1"/>
                                            </p:txEl>
                                          </p:spTgt>
                                        </p:tgtEl>
                                        <p:attrNameLst>
                                          <p:attrName>fill.type</p:attrName>
                                        </p:attrNameLst>
                                      </p:cBhvr>
                                      <p:to>
                                        <p:strVal val="solid"/>
                                      </p:to>
                                    </p:set>
                                  </p:childTnLst>
                                </p:cTn>
                              </p:par>
                              <p:par>
                                <p:cTn id="9" presetID="10" presetClass="exit" presetSubtype="0" fill="hold" nodeType="withEffect">
                                  <p:stCondLst>
                                    <p:cond delay="0"/>
                                  </p:stCondLst>
                                  <p:childTnLst>
                                    <p:animEffect transition="out" filter="fade">
                                      <p:cBhvr>
                                        <p:cTn id="10" dur="500"/>
                                        <p:tgtEl>
                                          <p:spTgt spid="5">
                                            <p:txEl>
                                              <p:pRg st="2" end="2"/>
                                            </p:txEl>
                                          </p:spTgt>
                                        </p:tgtEl>
                                      </p:cBhvr>
                                    </p:animEffect>
                                    <p:set>
                                      <p:cBhvr>
                                        <p:cTn id="11" dur="1" fill="hold">
                                          <p:stCondLst>
                                            <p:cond delay="499"/>
                                          </p:stCondLst>
                                        </p:cTn>
                                        <p:tgtEl>
                                          <p:spTgt spid="5">
                                            <p:txEl>
                                              <p:pRg st="2" end="2"/>
                                            </p:txEl>
                                          </p:spTgt>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5">
                                            <p:txEl>
                                              <p:pRg st="3" end="3"/>
                                            </p:txEl>
                                          </p:spTgt>
                                        </p:tgtEl>
                                      </p:cBhvr>
                                    </p:animEffect>
                                    <p:set>
                                      <p:cBhvr>
                                        <p:cTn id="14"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5128434"/>
          </a:xfrm>
        </p:spPr>
        <p:txBody>
          <a:bodyPr>
            <a:normAutofit/>
          </a:bodyPr>
          <a:lstStyle/>
          <a:p>
            <a:pPr marL="0" indent="0">
              <a:buNone/>
            </a:pPr>
            <a:r>
              <a:rPr lang="ru-RU" b="1" dirty="0" smtClean="0"/>
              <a:t>8. </a:t>
            </a:r>
            <a:r>
              <a:rPr lang="ru-RU" b="1" dirty="0"/>
              <a:t>Если у тебя есть сомнения, дать ли людям, с которыми общаешься в сети больше личной информации о себе, что ты сделаешь</a:t>
            </a:r>
            <a:r>
              <a:rPr lang="ru-RU" b="1" dirty="0" smtClean="0"/>
              <a:t>?</a:t>
            </a:r>
            <a:r>
              <a:rPr lang="ru-RU" dirty="0" smtClean="0"/>
              <a:t> </a:t>
            </a:r>
            <a:endParaRPr lang="ru-RU" dirty="0"/>
          </a:p>
          <a:p>
            <a:r>
              <a:rPr lang="ru-RU" dirty="0">
                <a:ln w="0"/>
                <a:effectLst>
                  <a:outerShdw blurRad="38100" dist="19050" dir="2700000" algn="tl" rotWithShape="0">
                    <a:schemeClr val="dk1">
                      <a:alpha val="40000"/>
                    </a:schemeClr>
                  </a:outerShdw>
                </a:effectLst>
              </a:rPr>
              <a:t>Расскажешь взрослому и попросишь совет</a:t>
            </a:r>
          </a:p>
          <a:p>
            <a:r>
              <a:rPr lang="ru-RU" dirty="0">
                <a:ln w="0"/>
                <a:effectLst>
                  <a:outerShdw blurRad="38100" dist="19050" dir="2700000" algn="tl" rotWithShape="0">
                    <a:schemeClr val="dk1">
                      <a:alpha val="40000"/>
                    </a:schemeClr>
                  </a:outerShdw>
                </a:effectLst>
              </a:rPr>
              <a:t>Расскажешь другу (подруге) и попросишь </a:t>
            </a:r>
            <a:r>
              <a:rPr lang="ru-RU" dirty="0" smtClean="0">
                <a:ln w="0"/>
                <a:effectLst>
                  <a:outerShdw blurRad="38100" dist="19050" dir="2700000" algn="tl" rotWithShape="0">
                    <a:schemeClr val="dk1">
                      <a:alpha val="40000"/>
                    </a:schemeClr>
                  </a:outerShdw>
                </a:effectLst>
              </a:rPr>
              <a:t>совет</a:t>
            </a:r>
          </a:p>
          <a:p>
            <a:r>
              <a:rPr lang="ru-RU" dirty="0" smtClean="0">
                <a:ln w="0"/>
                <a:effectLst>
                  <a:outerShdw blurRad="38100" dist="19050" dir="2700000" algn="tl" rotWithShape="0">
                    <a:schemeClr val="dk1">
                      <a:alpha val="40000"/>
                    </a:schemeClr>
                  </a:outerShdw>
                </a:effectLst>
              </a:rPr>
              <a:t>Отправишь личные данные и посмотришь, что будет</a:t>
            </a:r>
          </a:p>
          <a:p>
            <a:r>
              <a:rPr lang="ru-RU" dirty="0">
                <a:ln w="0"/>
                <a:effectLst>
                  <a:outerShdw blurRad="38100" dist="19050" dir="2700000" algn="tl" rotWithShape="0">
                    <a:schemeClr val="dk1">
                      <a:alpha val="40000"/>
                    </a:schemeClr>
                  </a:outerShdw>
                </a:effectLst>
              </a:rPr>
              <a:t>Не отправишь личные данные</a:t>
            </a:r>
          </a:p>
          <a:p>
            <a:pPr marL="0" indent="0">
              <a:buNone/>
            </a:pPr>
            <a:r>
              <a:rPr lang="ru-RU" i="1" dirty="0" smtClean="0"/>
              <a:t>Допускается несколько</a:t>
            </a:r>
            <a:br>
              <a:rPr lang="ru-RU" i="1" dirty="0" smtClean="0"/>
            </a:br>
            <a:r>
              <a:rPr lang="ru-RU" i="1" dirty="0" smtClean="0"/>
              <a:t>вариантов </a:t>
            </a:r>
            <a:r>
              <a:rPr lang="ru-RU" i="1" dirty="0"/>
              <a:t>ответа</a:t>
            </a:r>
          </a:p>
          <a:p>
            <a:endParaRPr lang="ru-RU" dirty="0">
              <a:ln w="0"/>
              <a:effectLst>
                <a:outerShdw blurRad="38100" dist="19050" dir="2700000" algn="tl" rotWithShape="0">
                  <a:schemeClr val="dk1">
                    <a:alpha val="40000"/>
                  </a:schemeClr>
                </a:outerShdw>
              </a:effectLst>
            </a:endParaRPr>
          </a:p>
          <a:p>
            <a:endParaRPr lang="ru-RU" dirty="0"/>
          </a:p>
        </p:txBody>
      </p:sp>
    </p:spTree>
    <p:extLst>
      <p:ext uri="{BB962C8B-B14F-4D97-AF65-F5344CB8AC3E}">
        <p14:creationId xmlns:p14="http://schemas.microsoft.com/office/powerpoint/2010/main" val="4640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5">
                                            <p:txEl>
                                              <p:pRg st="4" end="4"/>
                                            </p:txEl>
                                          </p:spTgt>
                                        </p:tgtEl>
                                        <p:attrNameLst>
                                          <p:attrName>style.color</p:attrName>
                                        </p:attrNameLst>
                                      </p:cBhvr>
                                      <p:to>
                                        <p:clrVal>
                                          <a:srgbClr val="008000"/>
                                        </p:clrVal>
                                      </p:to>
                                    </p:set>
                                    <p:set>
                                      <p:cBhvr>
                                        <p:cTn id="7" dur="500" fill="hold"/>
                                        <p:tgtEl>
                                          <p:spTgt spid="5">
                                            <p:txEl>
                                              <p:pRg st="4" end="4"/>
                                            </p:txEl>
                                          </p:spTgt>
                                        </p:tgtEl>
                                        <p:attrNameLst>
                                          <p:attrName>fillcolor</p:attrName>
                                        </p:attrNameLst>
                                      </p:cBhvr>
                                      <p:to>
                                        <p:clrVal>
                                          <a:srgbClr val="008000"/>
                                        </p:clrVal>
                                      </p:to>
                                    </p:set>
                                    <p:set>
                                      <p:cBhvr>
                                        <p:cTn id="8" dur="500" fill="hold"/>
                                        <p:tgtEl>
                                          <p:spTgt spid="5">
                                            <p:txEl>
                                              <p:pRg st="4" end="4"/>
                                            </p:txEl>
                                          </p:spTgt>
                                        </p:tgtEl>
                                        <p:attrNameLst>
                                          <p:attrName>fill.type</p:attrName>
                                        </p:attrNameLst>
                                      </p:cBhvr>
                                      <p:to>
                                        <p:strVal val="solid"/>
                                      </p:to>
                                    </p:set>
                                  </p:child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500"/>
                                        <p:tgtEl>
                                          <p:spTgt spid="5">
                                            <p:txEl>
                                              <p:pRg st="2" end="2"/>
                                            </p:txEl>
                                          </p:spTgt>
                                        </p:tgtEl>
                                      </p:cBhvr>
                                    </p:animEffect>
                                    <p:set>
                                      <p:cBhvr>
                                        <p:cTn id="12" dur="1" fill="hold">
                                          <p:stCondLst>
                                            <p:cond delay="499"/>
                                          </p:stCondLst>
                                        </p:cTn>
                                        <p:tgtEl>
                                          <p:spTgt spid="5">
                                            <p:txEl>
                                              <p:pRg st="2" end="2"/>
                                            </p:txEl>
                                          </p:spTgt>
                                        </p:tgtEl>
                                        <p:attrNameLst>
                                          <p:attrName>style.visibility</p:attrName>
                                        </p:attrNameLst>
                                      </p:cBhvr>
                                      <p:to>
                                        <p:strVal val="hidden"/>
                                      </p:to>
                                    </p:set>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500"/>
                                        <p:tgtEl>
                                          <p:spTgt spid="5">
                                            <p:txEl>
                                              <p:pRg st="3" end="3"/>
                                            </p:txEl>
                                          </p:spTgt>
                                        </p:tgtEl>
                                      </p:cBhvr>
                                    </p:animEffect>
                                    <p:set>
                                      <p:cBhvr>
                                        <p:cTn id="16" dur="1" fill="hold">
                                          <p:stCondLst>
                                            <p:cond delay="499"/>
                                          </p:stCondLst>
                                        </p:cTn>
                                        <p:tgtEl>
                                          <p:spTgt spid="5">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xEl>
                                              <p:pRg st="5" end="5"/>
                                            </p:txEl>
                                          </p:spTgt>
                                        </p:tgtEl>
                                      </p:cBhvr>
                                    </p:animEffect>
                                    <p:set>
                                      <p:cBhvr>
                                        <p:cTn id="19" dur="1" fill="hold">
                                          <p:stCondLst>
                                            <p:cond delay="499"/>
                                          </p:stCondLst>
                                        </p:cTn>
                                        <p:tgtEl>
                                          <p:spTgt spid="5">
                                            <p:txEl>
                                              <p:pRg st="5" end="5"/>
                                            </p:txEl>
                                          </p:spTgt>
                                        </p:tgtEl>
                                        <p:attrNameLst>
                                          <p:attrName>style.visibility</p:attrName>
                                        </p:attrNameLst>
                                      </p:cBhvr>
                                      <p:to>
                                        <p:strVal val="hidden"/>
                                      </p:to>
                                    </p:set>
                                  </p:childTnLst>
                                </p:cTn>
                              </p:par>
                              <p:par>
                                <p:cTn id="20" presetID="16" presetClass="emph" presetSubtype="0" fill="hold" nodeType="withEffect">
                                  <p:stCondLst>
                                    <p:cond delay="0"/>
                                  </p:stCondLst>
                                  <p:childTnLst>
                                    <p:set>
                                      <p:cBhvr override="childStyle">
                                        <p:cTn id="21" dur="500" fill="hold"/>
                                        <p:tgtEl>
                                          <p:spTgt spid="5">
                                            <p:txEl>
                                              <p:pRg st="1" end="1"/>
                                            </p:txEl>
                                          </p:spTgt>
                                        </p:tgtEl>
                                        <p:attrNameLst>
                                          <p:attrName>style.color</p:attrName>
                                        </p:attrNameLst>
                                      </p:cBhvr>
                                      <p:to>
                                        <p:clrVal>
                                          <a:srgbClr val="008000"/>
                                        </p:clrVal>
                                      </p:to>
                                    </p:set>
                                    <p:set>
                                      <p:cBhvr>
                                        <p:cTn id="22" dur="500" fill="hold"/>
                                        <p:tgtEl>
                                          <p:spTgt spid="5">
                                            <p:txEl>
                                              <p:pRg st="1" end="1"/>
                                            </p:txEl>
                                          </p:spTgt>
                                        </p:tgtEl>
                                        <p:attrNameLst>
                                          <p:attrName>fillcolor</p:attrName>
                                        </p:attrNameLst>
                                      </p:cBhvr>
                                      <p:to>
                                        <p:clrVal>
                                          <a:srgbClr val="008000"/>
                                        </p:clrVal>
                                      </p:to>
                                    </p:set>
                                    <p:set>
                                      <p:cBhvr>
                                        <p:cTn id="23" dur="50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ЗАЩИТА ПЕРСОНАЛЬНЫХ ДАННЫХ</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5128434"/>
          </a:xfrm>
        </p:spPr>
        <p:txBody>
          <a:bodyPr>
            <a:noAutofit/>
          </a:bodyPr>
          <a:lstStyle/>
          <a:p>
            <a:pPr lvl="0"/>
            <a:r>
              <a:rPr lang="ru-RU" sz="2000" dirty="0">
                <a:ln w="0"/>
                <a:effectLst>
                  <a:outerShdw blurRad="38100" dist="19050" dir="2700000" algn="tl" rotWithShape="0">
                    <a:schemeClr val="dk1">
                      <a:alpha val="40000"/>
                    </a:schemeClr>
                  </a:outerShdw>
                </a:effectLst>
              </a:rPr>
              <a:t>Ограничьте объем информации о себе, находящейся в </a:t>
            </a:r>
            <a:r>
              <a:rPr lang="ru-RU" sz="2000" dirty="0" smtClean="0">
                <a:ln w="0"/>
                <a:effectLst>
                  <a:outerShdw blurRad="38100" dist="19050" dir="2700000" algn="tl" rotWithShape="0">
                    <a:schemeClr val="dk1">
                      <a:alpha val="40000"/>
                    </a:schemeClr>
                  </a:outerShdw>
                </a:effectLst>
              </a:rPr>
              <a:t>Интернете</a:t>
            </a:r>
          </a:p>
          <a:p>
            <a:pPr lvl="0"/>
            <a:r>
              <a:rPr lang="ru-RU" sz="2000" dirty="0" smtClean="0">
                <a:ln w="0"/>
                <a:effectLst>
                  <a:outerShdw blurRad="38100" dist="19050" dir="2700000" algn="tl" rotWithShape="0">
                    <a:schemeClr val="dk1">
                      <a:alpha val="40000"/>
                    </a:schemeClr>
                  </a:outerShdw>
                </a:effectLst>
              </a:rPr>
              <a:t>Не </a:t>
            </a:r>
            <a:r>
              <a:rPr lang="ru-RU" sz="2000" dirty="0">
                <a:ln w="0"/>
                <a:effectLst>
                  <a:outerShdw blurRad="38100" dist="19050" dir="2700000" algn="tl" rotWithShape="0">
                    <a:schemeClr val="dk1">
                      <a:alpha val="40000"/>
                    </a:schemeClr>
                  </a:outerShdw>
                </a:effectLst>
              </a:rPr>
              <a:t>отправляйте видео и фотографии людям, с которыми вы познакомились в Интернете и не знаете их в реальной </a:t>
            </a:r>
            <a:r>
              <a:rPr lang="ru-RU" sz="2000" dirty="0" smtClean="0">
                <a:ln w="0"/>
                <a:effectLst>
                  <a:outerShdw blurRad="38100" dist="19050" dir="2700000" algn="tl" rotWithShape="0">
                    <a:schemeClr val="dk1">
                      <a:alpha val="40000"/>
                    </a:schemeClr>
                  </a:outerShdw>
                </a:effectLst>
              </a:rPr>
              <a:t>жизни</a:t>
            </a:r>
            <a:endParaRPr lang="ru-RU" sz="2000" dirty="0">
              <a:ln w="0"/>
              <a:effectLst>
                <a:outerShdw blurRad="38100" dist="19050" dir="2700000" algn="tl" rotWithShape="0">
                  <a:schemeClr val="dk1">
                    <a:alpha val="40000"/>
                  </a:schemeClr>
                </a:outerShdw>
              </a:effectLst>
            </a:endParaRPr>
          </a:p>
          <a:p>
            <a:pPr lvl="0"/>
            <a:r>
              <a:rPr lang="ru-RU" sz="2000" dirty="0">
                <a:ln w="0"/>
                <a:effectLst>
                  <a:outerShdw blurRad="38100" dist="19050" dir="2700000" algn="tl" rotWithShape="0">
                    <a:schemeClr val="dk1">
                      <a:alpha val="40000"/>
                    </a:schemeClr>
                  </a:outerShdw>
                </a:effectLst>
              </a:rPr>
              <a:t>Отправляя кому-либо свои персональные </a:t>
            </a:r>
            <a:r>
              <a:rPr lang="ru-RU" sz="2000" dirty="0" smtClean="0">
                <a:ln w="0"/>
                <a:effectLst>
                  <a:outerShdw blurRad="38100" dist="19050" dir="2700000" algn="tl" rotWithShape="0">
                    <a:schemeClr val="dk1">
                      <a:alpha val="40000"/>
                    </a:schemeClr>
                  </a:outerShdw>
                </a:effectLst>
              </a:rPr>
              <a:t>данные, </a:t>
            </a:r>
            <a:r>
              <a:rPr lang="ru-RU" sz="2000" dirty="0">
                <a:ln w="0"/>
                <a:effectLst>
                  <a:outerShdw blurRad="38100" dist="19050" dir="2700000" algn="tl" rotWithShape="0">
                    <a:schemeClr val="dk1">
                      <a:alpha val="40000"/>
                    </a:schemeClr>
                  </a:outerShdw>
                </a:effectLst>
              </a:rPr>
              <a:t>убедитесь в том, что адресат – действительно тот, за кого себя </a:t>
            </a:r>
            <a:r>
              <a:rPr lang="ru-RU" sz="2000" dirty="0" smtClean="0">
                <a:ln w="0"/>
                <a:effectLst>
                  <a:outerShdw blurRad="38100" dist="19050" dir="2700000" algn="tl" rotWithShape="0">
                    <a:schemeClr val="dk1">
                      <a:alpha val="40000"/>
                    </a:schemeClr>
                  </a:outerShdw>
                </a:effectLst>
              </a:rPr>
              <a:t>выдает</a:t>
            </a:r>
            <a:endParaRPr lang="ru-RU" sz="2000" dirty="0">
              <a:ln w="0"/>
              <a:effectLst>
                <a:outerShdw blurRad="38100" dist="19050" dir="2700000" algn="tl" rotWithShape="0">
                  <a:schemeClr val="dk1">
                    <a:alpha val="40000"/>
                  </a:schemeClr>
                </a:outerShdw>
              </a:effectLst>
            </a:endParaRPr>
          </a:p>
          <a:p>
            <a:pPr lvl="0"/>
            <a:r>
              <a:rPr lang="ru-RU" sz="2000" dirty="0">
                <a:ln w="0"/>
                <a:effectLst>
                  <a:outerShdw blurRad="38100" dist="19050" dir="2700000" algn="tl" rotWithShape="0">
                    <a:schemeClr val="dk1">
                      <a:alpha val="40000"/>
                    </a:schemeClr>
                  </a:outerShdw>
                </a:effectLst>
              </a:rPr>
              <a:t>Если в сети Интернет кто-то просит предоставить ваши персональные </a:t>
            </a:r>
            <a:r>
              <a:rPr lang="ru-RU" sz="2000" dirty="0" smtClean="0">
                <a:ln w="0"/>
                <a:effectLst>
                  <a:outerShdw blurRad="38100" dist="19050" dir="2700000" algn="tl" rotWithShape="0">
                    <a:schemeClr val="dk1">
                      <a:alpha val="40000"/>
                    </a:schemeClr>
                  </a:outerShdw>
                </a:effectLst>
              </a:rPr>
              <a:t>данные, </a:t>
            </a:r>
            <a:r>
              <a:rPr lang="ru-RU" sz="2000" dirty="0">
                <a:ln w="0"/>
                <a:effectLst>
                  <a:outerShdw blurRad="38100" dist="19050" dir="2700000" algn="tl" rotWithShape="0">
                    <a:schemeClr val="dk1">
                      <a:alpha val="40000"/>
                    </a:schemeClr>
                  </a:outerShdw>
                </a:effectLst>
              </a:rPr>
              <a:t>посоветуйтесь с родителями или взрослым человеком, которому вы </a:t>
            </a:r>
            <a:r>
              <a:rPr lang="ru-RU" sz="2000" dirty="0" smtClean="0">
                <a:ln w="0"/>
                <a:effectLst>
                  <a:outerShdw blurRad="38100" dist="19050" dir="2700000" algn="tl" rotWithShape="0">
                    <a:schemeClr val="dk1">
                      <a:alpha val="40000"/>
                    </a:schemeClr>
                  </a:outerShdw>
                </a:effectLst>
              </a:rPr>
              <a:t>доверяете</a:t>
            </a:r>
            <a:endParaRPr lang="ru-RU" sz="2000" dirty="0">
              <a:ln w="0"/>
              <a:effectLst>
                <a:outerShdw blurRad="38100" dist="19050" dir="2700000" algn="tl" rotWithShape="0">
                  <a:schemeClr val="dk1">
                    <a:alpha val="40000"/>
                  </a:schemeClr>
                </a:outerShdw>
              </a:effectLst>
            </a:endParaRPr>
          </a:p>
          <a:p>
            <a:pPr lvl="0"/>
            <a:r>
              <a:rPr lang="ru-RU" sz="2000" dirty="0">
                <a:ln w="0"/>
                <a:effectLst>
                  <a:outerShdw blurRad="38100" dist="19050" dir="2700000" algn="tl" rotWithShape="0">
                    <a:schemeClr val="dk1">
                      <a:alpha val="40000"/>
                    </a:schemeClr>
                  </a:outerShdw>
                </a:effectLst>
              </a:rPr>
              <a:t>Используйте только сложные пароли, разные для разных учетных записей и </a:t>
            </a:r>
            <a:r>
              <a:rPr lang="ru-RU" sz="2000" dirty="0" smtClean="0">
                <a:ln w="0"/>
                <a:effectLst>
                  <a:outerShdw blurRad="38100" dist="19050" dir="2700000" algn="tl" rotWithShape="0">
                    <a:schemeClr val="dk1">
                      <a:alpha val="40000"/>
                    </a:schemeClr>
                  </a:outerShdw>
                </a:effectLst>
              </a:rPr>
              <a:t>сервисов</a:t>
            </a:r>
            <a:endParaRPr lang="ru-RU" sz="2000" dirty="0">
              <a:ln w="0"/>
              <a:effectLst>
                <a:outerShdw blurRad="38100" dist="19050" dir="2700000" algn="tl" rotWithShape="0">
                  <a:schemeClr val="dk1">
                    <a:alpha val="40000"/>
                  </a:schemeClr>
                </a:outerShdw>
              </a:effectLst>
            </a:endParaRPr>
          </a:p>
          <a:p>
            <a:pPr lvl="0"/>
            <a:r>
              <a:rPr lang="ru-RU" sz="2000" dirty="0">
                <a:ln w="0"/>
                <a:effectLst>
                  <a:outerShdw blurRad="38100" dist="19050" dir="2700000" algn="tl" rotWithShape="0">
                    <a:schemeClr val="dk1">
                      <a:alpha val="40000"/>
                    </a:schemeClr>
                  </a:outerShdw>
                </a:effectLst>
              </a:rPr>
              <a:t>Старайтесь периодически менять </a:t>
            </a:r>
            <a:r>
              <a:rPr lang="ru-RU" sz="2000" dirty="0" smtClean="0">
                <a:ln w="0"/>
                <a:effectLst>
                  <a:outerShdw blurRad="38100" dist="19050" dir="2700000" algn="tl" rotWithShape="0">
                    <a:schemeClr val="dk1">
                      <a:alpha val="40000"/>
                    </a:schemeClr>
                  </a:outerShdw>
                </a:effectLst>
              </a:rPr>
              <a:t>пароли</a:t>
            </a:r>
            <a:endParaRPr lang="ru-RU" sz="2000" dirty="0">
              <a:ln w="0"/>
              <a:effectLst>
                <a:outerShdw blurRad="38100" dist="19050" dir="2700000" algn="tl" rotWithShape="0">
                  <a:schemeClr val="dk1">
                    <a:alpha val="40000"/>
                  </a:schemeClr>
                </a:outerShdw>
              </a:effectLst>
            </a:endParaRPr>
          </a:p>
          <a:p>
            <a:r>
              <a:rPr lang="ru-RU" sz="2000" dirty="0">
                <a:ln w="0"/>
                <a:effectLst>
                  <a:outerShdw blurRad="38100" dist="19050" dir="2700000" algn="tl" rotWithShape="0">
                    <a:schemeClr val="dk1">
                      <a:alpha val="40000"/>
                    </a:schemeClr>
                  </a:outerShdw>
                </a:effectLst>
              </a:rPr>
              <a:t>Заведите себе два адреса электронной </a:t>
            </a:r>
            <a:r>
              <a:rPr lang="ru-RU" sz="2000" dirty="0" smtClean="0">
                <a:ln w="0"/>
                <a:effectLst>
                  <a:outerShdw blurRad="38100" dist="19050" dir="2700000" algn="tl" rotWithShape="0">
                    <a:schemeClr val="dk1">
                      <a:alpha val="40000"/>
                    </a:schemeClr>
                  </a:outerShdw>
                </a:effectLst>
              </a:rPr>
              <a:t>почты –</a:t>
            </a:r>
            <a:br>
              <a:rPr lang="ru-RU" sz="2000" dirty="0" smtClean="0">
                <a:ln w="0"/>
                <a:effectLst>
                  <a:outerShdw blurRad="38100" dist="19050" dir="2700000" algn="tl" rotWithShape="0">
                    <a:schemeClr val="dk1">
                      <a:alpha val="40000"/>
                    </a:schemeClr>
                  </a:outerShdw>
                </a:effectLst>
              </a:rPr>
            </a:br>
            <a:r>
              <a:rPr lang="ru-RU" sz="2000" dirty="0" smtClean="0">
                <a:ln w="0"/>
                <a:effectLst>
                  <a:outerShdw blurRad="38100" dist="19050" dir="2700000" algn="tl" rotWithShape="0">
                    <a:schemeClr val="dk1">
                      <a:alpha val="40000"/>
                    </a:schemeClr>
                  </a:outerShdw>
                </a:effectLst>
              </a:rPr>
              <a:t>частный</a:t>
            </a:r>
            <a:r>
              <a:rPr lang="ru-RU" sz="2000" dirty="0">
                <a:ln w="0"/>
                <a:effectLst>
                  <a:outerShdw blurRad="38100" dist="19050" dir="2700000" algn="tl" rotWithShape="0">
                    <a:schemeClr val="dk1">
                      <a:alpha val="40000"/>
                    </a:schemeClr>
                  </a:outerShdw>
                </a:effectLst>
              </a:rPr>
              <a:t>, для </a:t>
            </a:r>
            <a:r>
              <a:rPr lang="ru-RU" sz="2000" dirty="0" smtClean="0">
                <a:ln w="0"/>
                <a:effectLst>
                  <a:outerShdw blurRad="38100" dist="19050" dir="2700000" algn="tl" rotWithShape="0">
                    <a:schemeClr val="dk1">
                      <a:alpha val="40000"/>
                    </a:schemeClr>
                  </a:outerShdw>
                </a:effectLst>
              </a:rPr>
              <a:t>переписки, </a:t>
            </a:r>
            <a:r>
              <a:rPr lang="ru-RU" sz="2000" dirty="0">
                <a:ln w="0"/>
                <a:effectLst>
                  <a:outerShdw blurRad="38100" dist="19050" dir="2700000" algn="tl" rotWithShape="0">
                    <a:schemeClr val="dk1">
                      <a:alpha val="40000"/>
                    </a:schemeClr>
                  </a:outerShdw>
                </a:effectLst>
              </a:rPr>
              <a:t>и публичный </a:t>
            </a:r>
            <a:r>
              <a:rPr lang="ru-RU" sz="2000" dirty="0" smtClean="0">
                <a:ln w="0"/>
                <a:effectLst>
                  <a:outerShdw blurRad="38100" dist="19050" dir="2700000" algn="tl" rotWithShape="0">
                    <a:schemeClr val="dk1">
                      <a:alpha val="40000"/>
                    </a:schemeClr>
                  </a:outerShdw>
                </a:effectLst>
              </a:rPr>
              <a:t>–</a:t>
            </a:r>
            <a:br>
              <a:rPr lang="ru-RU" sz="2000" dirty="0" smtClean="0">
                <a:ln w="0"/>
                <a:effectLst>
                  <a:outerShdw blurRad="38100" dist="19050" dir="2700000" algn="tl" rotWithShape="0">
                    <a:schemeClr val="dk1">
                      <a:alpha val="40000"/>
                    </a:schemeClr>
                  </a:outerShdw>
                </a:effectLst>
              </a:rPr>
            </a:br>
            <a:r>
              <a:rPr lang="ru-RU" sz="2000" dirty="0" smtClean="0">
                <a:ln w="0"/>
                <a:effectLst>
                  <a:outerShdw blurRad="38100" dist="19050" dir="2700000" algn="tl" rotWithShape="0">
                    <a:schemeClr val="dk1">
                      <a:alpha val="40000"/>
                    </a:schemeClr>
                  </a:outerShdw>
                </a:effectLst>
              </a:rPr>
              <a:t>для </a:t>
            </a:r>
            <a:r>
              <a:rPr lang="ru-RU" sz="2000" dirty="0">
                <a:ln w="0"/>
                <a:effectLst>
                  <a:outerShdw blurRad="38100" dist="19050" dir="2700000" algn="tl" rotWithShape="0">
                    <a:schemeClr val="dk1">
                      <a:alpha val="40000"/>
                    </a:schemeClr>
                  </a:outerShdw>
                </a:effectLst>
              </a:rPr>
              <a:t>открытой </a:t>
            </a:r>
            <a:r>
              <a:rPr lang="ru-RU" sz="2000" dirty="0" smtClean="0">
                <a:ln w="0"/>
                <a:effectLst>
                  <a:outerShdw blurRad="38100" dist="19050" dir="2700000" algn="tl" rotWithShape="0">
                    <a:schemeClr val="dk1">
                      <a:alpha val="40000"/>
                    </a:schemeClr>
                  </a:outerShdw>
                </a:effectLst>
              </a:rPr>
              <a:t>деятельности</a:t>
            </a:r>
          </a:p>
          <a:p>
            <a:endParaRPr lang="ru-RU" sz="2000" dirty="0"/>
          </a:p>
        </p:txBody>
      </p:sp>
    </p:spTree>
    <p:extLst>
      <p:ext uri="{BB962C8B-B14F-4D97-AF65-F5344CB8AC3E}">
        <p14:creationId xmlns:p14="http://schemas.microsoft.com/office/powerpoint/2010/main" val="1045886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52583" y="360218"/>
            <a:ext cx="8535300" cy="434109"/>
          </a:xfrm>
        </p:spPr>
        <p:txBody>
          <a:bodyPr>
            <a:noAutofit/>
          </a:bodyPr>
          <a:lstStyle/>
          <a:p>
            <a:r>
              <a:rPr lang="ru-RU" sz="3600" b="1" dirty="0" smtClean="0">
                <a:effectLst>
                  <a:outerShdw blurRad="38100" dist="38100" dir="2700000" algn="tl">
                    <a:srgbClr val="000000">
                      <a:alpha val="43137"/>
                    </a:srgbClr>
                  </a:outerShdw>
                </a:effectLst>
              </a:rPr>
              <a:t>ЗАЩИТА ПЕРСОНАЛЬНЫХ ДАННЫХ</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2263698" y="1339273"/>
            <a:ext cx="6251652" cy="2953947"/>
          </a:xfrm>
        </p:spPr>
        <p:txBody>
          <a:bodyPr>
            <a:noAutofit/>
          </a:bodyPr>
          <a:lstStyle/>
          <a:p>
            <a:pPr lvl="0"/>
            <a:r>
              <a:rPr lang="ru-RU" dirty="0">
                <a:ln w="0"/>
                <a:effectLst>
                  <a:outerShdw blurRad="38100" dist="19050" dir="2700000" algn="tl" rotWithShape="0">
                    <a:schemeClr val="dk1">
                      <a:alpha val="40000"/>
                    </a:schemeClr>
                  </a:outerShdw>
                </a:effectLst>
              </a:rPr>
              <a:t>Федеральный закон от </a:t>
            </a:r>
            <a:r>
              <a:rPr lang="ru-RU" dirty="0" smtClean="0">
                <a:ln w="0"/>
                <a:effectLst>
                  <a:outerShdw blurRad="38100" dist="19050" dir="2700000" algn="tl" rotWithShape="0">
                    <a:schemeClr val="dk1">
                      <a:alpha val="40000"/>
                    </a:schemeClr>
                  </a:outerShdw>
                </a:effectLst>
              </a:rPr>
              <a:t>27.07.2006</a:t>
            </a:r>
            <a:br>
              <a:rPr lang="ru-RU" dirty="0" smtClean="0">
                <a:ln w="0"/>
                <a:effectLst>
                  <a:outerShdw blurRad="38100" dist="19050" dir="2700000" algn="tl" rotWithShape="0">
                    <a:schemeClr val="dk1">
                      <a:alpha val="40000"/>
                    </a:schemeClr>
                  </a:outerShdw>
                </a:effectLst>
              </a:rPr>
            </a:br>
            <a:r>
              <a:rPr lang="ru-RU" dirty="0" smtClean="0">
                <a:ln w="0"/>
                <a:effectLst>
                  <a:outerShdw blurRad="38100" dist="19050" dir="2700000" algn="tl" rotWithShape="0">
                    <a:schemeClr val="dk1">
                      <a:alpha val="40000"/>
                    </a:schemeClr>
                  </a:outerShdw>
                </a:effectLst>
              </a:rPr>
              <a:t>N </a:t>
            </a:r>
            <a:r>
              <a:rPr lang="ru-RU" dirty="0">
                <a:ln w="0"/>
                <a:effectLst>
                  <a:outerShdw blurRad="38100" dist="19050" dir="2700000" algn="tl" rotWithShape="0">
                    <a:schemeClr val="dk1">
                      <a:alpha val="40000"/>
                    </a:schemeClr>
                  </a:outerShdw>
                </a:effectLst>
              </a:rPr>
              <a:t>152-ФЗ (ред. от 29.07.2017</a:t>
            </a:r>
            <a:r>
              <a:rPr lang="ru-RU" dirty="0" smtClean="0">
                <a:ln w="0"/>
                <a:effectLst>
                  <a:outerShdw blurRad="38100" dist="19050" dir="2700000" algn="tl" rotWithShape="0">
                    <a:schemeClr val="dk1">
                      <a:alpha val="40000"/>
                    </a:schemeClr>
                  </a:outerShdw>
                </a:effectLst>
              </a:rPr>
              <a:t>)</a:t>
            </a:r>
            <a:br>
              <a:rPr lang="ru-RU" dirty="0" smtClean="0">
                <a:ln w="0"/>
                <a:effectLst>
                  <a:outerShdw blurRad="38100" dist="19050" dir="2700000" algn="tl" rotWithShape="0">
                    <a:schemeClr val="dk1">
                      <a:alpha val="40000"/>
                    </a:schemeClr>
                  </a:outerShdw>
                </a:effectLst>
              </a:rPr>
            </a:br>
            <a:r>
              <a:rPr lang="ru-RU" dirty="0" smtClean="0">
                <a:ln w="0"/>
                <a:effectLst>
                  <a:outerShdw blurRad="38100" dist="19050" dir="2700000" algn="tl" rotWithShape="0">
                    <a:schemeClr val="dk1">
                      <a:alpha val="40000"/>
                    </a:schemeClr>
                  </a:outerShdw>
                </a:effectLst>
              </a:rPr>
              <a:t>"</a:t>
            </a:r>
            <a:r>
              <a:rPr lang="ru-RU" dirty="0">
                <a:ln w="0"/>
                <a:effectLst>
                  <a:outerShdw blurRad="38100" dist="19050" dir="2700000" algn="tl" rotWithShape="0">
                    <a:schemeClr val="dk1">
                      <a:alpha val="40000"/>
                    </a:schemeClr>
                  </a:outerShdw>
                </a:effectLst>
              </a:rPr>
              <a:t>О персональных данных"</a:t>
            </a:r>
          </a:p>
          <a:p>
            <a:r>
              <a:rPr lang="ru-RU" dirty="0">
                <a:ln w="0"/>
                <a:effectLst>
                  <a:outerShdw blurRad="38100" dist="19050" dir="2700000" algn="tl" rotWithShape="0">
                    <a:schemeClr val="dk1">
                      <a:alpha val="40000"/>
                    </a:schemeClr>
                  </a:outerShdw>
                </a:effectLst>
              </a:rPr>
              <a:t>Федеральный закон от </a:t>
            </a:r>
            <a:r>
              <a:rPr lang="ru-RU" dirty="0" smtClean="0">
                <a:ln w="0"/>
                <a:effectLst>
                  <a:outerShdw blurRad="38100" dist="19050" dir="2700000" algn="tl" rotWithShape="0">
                    <a:schemeClr val="dk1">
                      <a:alpha val="40000"/>
                    </a:schemeClr>
                  </a:outerShdw>
                </a:effectLst>
              </a:rPr>
              <a:t>27.07.2006</a:t>
            </a:r>
            <a:br>
              <a:rPr lang="ru-RU" dirty="0" smtClean="0">
                <a:ln w="0"/>
                <a:effectLst>
                  <a:outerShdw blurRad="38100" dist="19050" dir="2700000" algn="tl" rotWithShape="0">
                    <a:schemeClr val="dk1">
                      <a:alpha val="40000"/>
                    </a:schemeClr>
                  </a:outerShdw>
                </a:effectLst>
              </a:rPr>
            </a:br>
            <a:r>
              <a:rPr lang="ru-RU" dirty="0" smtClean="0">
                <a:ln w="0"/>
                <a:effectLst>
                  <a:outerShdw blurRad="38100" dist="19050" dir="2700000" algn="tl" rotWithShape="0">
                    <a:schemeClr val="dk1">
                      <a:alpha val="40000"/>
                    </a:schemeClr>
                  </a:outerShdw>
                </a:effectLst>
              </a:rPr>
              <a:t>N </a:t>
            </a:r>
            <a:r>
              <a:rPr lang="ru-RU" dirty="0">
                <a:ln w="0"/>
                <a:effectLst>
                  <a:outerShdw blurRad="38100" dist="19050" dir="2700000" algn="tl" rotWithShape="0">
                    <a:schemeClr val="dk1">
                      <a:alpha val="40000"/>
                    </a:schemeClr>
                  </a:outerShdw>
                </a:effectLst>
              </a:rPr>
              <a:t>149-ФЗ (ред. от 29.07.2017</a:t>
            </a:r>
            <a:r>
              <a:rPr lang="ru-RU" dirty="0" smtClean="0">
                <a:ln w="0"/>
                <a:effectLst>
                  <a:outerShdw blurRad="38100" dist="19050" dir="2700000" algn="tl" rotWithShape="0">
                    <a:schemeClr val="dk1">
                      <a:alpha val="40000"/>
                    </a:schemeClr>
                  </a:outerShdw>
                </a:effectLst>
              </a:rPr>
              <a:t>)</a:t>
            </a:r>
            <a:br>
              <a:rPr lang="ru-RU" dirty="0" smtClean="0">
                <a:ln w="0"/>
                <a:effectLst>
                  <a:outerShdw blurRad="38100" dist="19050" dir="2700000" algn="tl" rotWithShape="0">
                    <a:schemeClr val="dk1">
                      <a:alpha val="40000"/>
                    </a:schemeClr>
                  </a:outerShdw>
                </a:effectLst>
              </a:rPr>
            </a:br>
            <a:r>
              <a:rPr lang="ru-RU" dirty="0" smtClean="0">
                <a:ln w="0"/>
                <a:effectLst>
                  <a:outerShdw blurRad="38100" dist="19050" dir="2700000" algn="tl" rotWithShape="0">
                    <a:schemeClr val="dk1">
                      <a:alpha val="40000"/>
                    </a:schemeClr>
                  </a:outerShdw>
                </a:effectLst>
              </a:rPr>
              <a:t>"</a:t>
            </a:r>
            <a:r>
              <a:rPr lang="ru-RU" dirty="0">
                <a:ln w="0"/>
                <a:effectLst>
                  <a:outerShdw blurRad="38100" dist="19050" dir="2700000" algn="tl" rotWithShape="0">
                    <a:schemeClr val="dk1">
                      <a:alpha val="40000"/>
                    </a:schemeClr>
                  </a:outerShdw>
                </a:effectLst>
              </a:rPr>
              <a:t>Об информации, информационных технологиях и о защите информации</a:t>
            </a:r>
            <a:r>
              <a:rPr lang="ru-RU" dirty="0" smtClean="0">
                <a:ln w="0"/>
                <a:effectLst>
                  <a:outerShdw blurRad="38100" dist="19050" dir="2700000" algn="tl" rotWithShape="0">
                    <a:schemeClr val="dk1">
                      <a:alpha val="40000"/>
                    </a:schemeClr>
                  </a:outerShdw>
                </a:effectLst>
              </a:rPr>
              <a:t>"</a:t>
            </a:r>
            <a:endParaRPr lang="ru-RU" dirty="0">
              <a:ln w="0"/>
              <a:effectLst>
                <a:outerShdw blurRad="38100" dist="19050" dir="2700000" algn="tl" rotWithShape="0">
                  <a:schemeClr val="dk1">
                    <a:alpha val="40000"/>
                  </a:schemeClr>
                </a:outerShdw>
              </a:effectLst>
            </a:endParaRPr>
          </a:p>
        </p:txBody>
      </p:sp>
      <p:pic>
        <p:nvPicPr>
          <p:cNvPr id="1028" name="Picture 4" descr="https://3dollara.ru/_mod_files/ce_images/p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31" y="1398576"/>
            <a:ext cx="121106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Картинки по запросу фз КАРТИНК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061" y="2298576"/>
            <a:ext cx="121106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артинки по запросу ПЕРСОНАЛЬНЫЕДАННЫЕ ДЕТИ КАРТИНК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809" y="4430881"/>
            <a:ext cx="4738830" cy="2094814"/>
          </a:xfrm>
          <a:prstGeom prst="rect">
            <a:avLst/>
          </a:prstGeom>
          <a:ln>
            <a:noFill/>
          </a:ln>
          <a:effectLst>
            <a:softEdge rad="228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65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АВТОРСКОЕ ПРАВО</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3"/>
            <a:ext cx="7886700" cy="5128434"/>
          </a:xfrm>
        </p:spPr>
        <p:txBody>
          <a:bodyPr>
            <a:noAutofit/>
          </a:bodyPr>
          <a:lstStyle/>
          <a:p>
            <a:pPr indent="0">
              <a:lnSpc>
                <a:spcPct val="107000"/>
              </a:lnSpc>
              <a:spcAft>
                <a:spcPts val="0"/>
              </a:spcAft>
              <a:buNone/>
            </a:pPr>
            <a:r>
              <a:rPr lang="ru-RU" sz="2200" dirty="0" smtClean="0">
                <a:solidFill>
                  <a:srgbClr val="FF0000"/>
                </a:solidFill>
                <a:effectLst>
                  <a:outerShdw blurRad="38100" dist="38100" dir="2700000" algn="tl">
                    <a:srgbClr val="000000">
                      <a:alpha val="43137"/>
                    </a:srgbClr>
                  </a:outerShdw>
                </a:effectLst>
              </a:rPr>
              <a:t>«ДА» – 1 балл, «НЕ ЗНАЮ» – 0,5 балла, «НЕТ» – 0 баллов</a:t>
            </a:r>
          </a:p>
          <a:p>
            <a:pPr indent="0">
              <a:lnSpc>
                <a:spcPct val="107000"/>
              </a:lnSpc>
              <a:spcAft>
                <a:spcPts val="0"/>
              </a:spcAft>
              <a:buNone/>
            </a:pPr>
            <a:r>
              <a:rPr lang="ru-RU" sz="2200" dirty="0" smtClean="0">
                <a:effectLst>
                  <a:outerShdw blurRad="38100" dist="38100" dir="2700000" algn="tl">
                    <a:srgbClr val="000000">
                      <a:alpha val="43137"/>
                    </a:srgbClr>
                  </a:outerShdw>
                </a:effectLst>
              </a:rPr>
              <a:t>1. </a:t>
            </a:r>
            <a:r>
              <a:rPr lang="ru-RU" sz="2200" dirty="0">
                <a:effectLst>
                  <a:outerShdw blurRad="38100" dist="38100" dir="2700000" algn="tl">
                    <a:srgbClr val="000000">
                      <a:alpha val="43137"/>
                    </a:srgbClr>
                  </a:outerShdw>
                </a:effectLst>
              </a:rPr>
              <a:t>Я скачивал в Интернете музыку, защищенную авторскими правами, не платя за это денег</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2. </a:t>
            </a:r>
            <a:r>
              <a:rPr lang="ru-RU" sz="2200" dirty="0">
                <a:effectLst>
                  <a:outerShdw blurRad="38100" dist="38100" dir="2700000" algn="tl">
                    <a:srgbClr val="000000">
                      <a:alpha val="43137"/>
                    </a:srgbClr>
                  </a:outerShdw>
                </a:effectLst>
              </a:rPr>
              <a:t>Я записал концерт моей любимой группы и выложил видео в социальной сети</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3. </a:t>
            </a:r>
            <a:r>
              <a:rPr lang="ru-RU" sz="2200" dirty="0">
                <a:effectLst>
                  <a:outerShdw blurRad="38100" dist="38100" dir="2700000" algn="tl">
                    <a:srgbClr val="000000">
                      <a:alpha val="43137"/>
                    </a:srgbClr>
                  </a:outerShdw>
                </a:effectLst>
              </a:rPr>
              <a:t>Я не всегда спрашиваю разрешение моих родственников и друзей, когда выкладываю их фото в Интернете</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4. </a:t>
            </a:r>
            <a:r>
              <a:rPr lang="ru-RU" sz="2200" dirty="0">
                <a:effectLst>
                  <a:outerShdw blurRad="38100" dist="38100" dir="2700000" algn="tl">
                    <a:srgbClr val="000000">
                      <a:alpha val="43137"/>
                    </a:srgbClr>
                  </a:outerShdw>
                </a:effectLst>
              </a:rPr>
              <a:t>Я делал копии лицензионных дисков, купленных в магазине</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5. </a:t>
            </a:r>
            <a:r>
              <a:rPr lang="ru-RU" sz="2200" dirty="0">
                <a:effectLst>
                  <a:outerShdw blurRad="38100" dist="38100" dir="2700000" algn="tl">
                    <a:srgbClr val="000000">
                      <a:alpha val="43137"/>
                    </a:srgbClr>
                  </a:outerShdw>
                </a:effectLst>
              </a:rPr>
              <a:t>Выполняя домашние задания, я вырезал куски текста из материалов, представленных на веб-сайтах, не указывая ссылку на </a:t>
            </a:r>
            <a:r>
              <a:rPr lang="ru-RU" sz="2200" dirty="0" smtClean="0">
                <a:effectLst>
                  <a:outerShdw blurRad="38100" dist="38100" dir="2700000" algn="tl">
                    <a:srgbClr val="000000">
                      <a:alpha val="43137"/>
                    </a:srgbClr>
                  </a:outerShdw>
                </a:effectLst>
              </a:rPr>
              <a:t>источник</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2200" dirty="0">
              <a:effectLst>
                <a:outerShdw blurRad="38100" dist="38100" dir="2700000" algn="tl">
                  <a:srgbClr val="000000">
                    <a:alpha val="43137"/>
                  </a:srgbClr>
                </a:outerShdw>
              </a:effectLst>
            </a:endParaRPr>
          </a:p>
        </p:txBody>
      </p:sp>
      <p:pic>
        <p:nvPicPr>
          <p:cNvPr id="1026" name="Picture 2" descr="закон об авторском прав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646" y="256593"/>
            <a:ext cx="1183698" cy="122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32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АВТОРСКОЕ ПРАВО</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3"/>
            <a:ext cx="7886700" cy="5128434"/>
          </a:xfrm>
        </p:spPr>
        <p:txBody>
          <a:bodyPr>
            <a:noAutofit/>
          </a:bodyPr>
          <a:lstStyle/>
          <a:p>
            <a:pPr indent="0">
              <a:lnSpc>
                <a:spcPct val="107000"/>
              </a:lnSpc>
              <a:spcAft>
                <a:spcPts val="0"/>
              </a:spcAft>
              <a:buNone/>
            </a:pPr>
            <a:r>
              <a:rPr lang="ru-RU" sz="2200" dirty="0" smtClean="0">
                <a:effectLst>
                  <a:outerShdw blurRad="38100" dist="38100" dir="2700000" algn="tl">
                    <a:srgbClr val="000000">
                      <a:alpha val="43137"/>
                    </a:srgbClr>
                  </a:outerShdw>
                </a:effectLst>
              </a:rPr>
              <a:t>6. </a:t>
            </a:r>
            <a:r>
              <a:rPr lang="ru-RU" sz="2200" dirty="0">
                <a:effectLst>
                  <a:outerShdw blurRad="38100" dist="38100" dir="2700000" algn="tl">
                    <a:srgbClr val="000000">
                      <a:alpha val="43137"/>
                    </a:srgbClr>
                  </a:outerShdw>
                </a:effectLst>
              </a:rPr>
              <a:t>Когда я использовал для своих целей картинки, найденные в Интернете, я не проверял, защищены ли они авторским правом</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7. </a:t>
            </a:r>
            <a:r>
              <a:rPr lang="ru-RU" sz="2200" dirty="0">
                <a:effectLst>
                  <a:outerShdw blurRad="38100" dist="38100" dir="2700000" algn="tl">
                    <a:srgbClr val="000000">
                      <a:alpha val="43137"/>
                    </a:srgbClr>
                  </a:outerShdw>
                </a:effectLst>
              </a:rPr>
              <a:t>Записи в блогах и социальных сетях можно свободно распространять, не указывая, кто является автором текста</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8. </a:t>
            </a:r>
            <a:r>
              <a:rPr lang="ru-RU" sz="2200" dirty="0">
                <a:effectLst>
                  <a:outerShdw blurRad="38100" dist="38100" dir="2700000" algn="tl">
                    <a:srgbClr val="000000">
                      <a:alpha val="43137"/>
                    </a:srgbClr>
                  </a:outerShdw>
                </a:effectLst>
              </a:rPr>
              <a:t>То, что вы называете незаконным скачиванием, разрешено в России, поскольку еще никто не был серьезно наказан за это</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9. </a:t>
            </a:r>
            <a:r>
              <a:rPr lang="ru-RU" sz="2200" dirty="0">
                <a:effectLst>
                  <a:outerShdw blurRad="38100" dist="38100" dir="2700000" algn="tl">
                    <a:srgbClr val="000000">
                      <a:alpha val="43137"/>
                    </a:srgbClr>
                  </a:outerShdw>
                </a:effectLst>
              </a:rPr>
              <a:t>Контент, выложенный в Интернет, всегда должен быть свободен и доступен для всех пользователей</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0"/>
              </a:spcAft>
              <a:buNone/>
            </a:pPr>
            <a:r>
              <a:rPr lang="ru-RU" sz="2200" dirty="0" smtClean="0">
                <a:effectLst>
                  <a:outerShdw blurRad="38100" dist="38100" dir="2700000" algn="tl">
                    <a:srgbClr val="000000">
                      <a:alpha val="43137"/>
                    </a:srgbClr>
                  </a:outerShdw>
                </a:effectLst>
              </a:rPr>
              <a:t>10. </a:t>
            </a:r>
            <a:r>
              <a:rPr lang="ru-RU" sz="2200" dirty="0">
                <a:effectLst>
                  <a:outerShdw blurRad="38100" dist="38100" dir="2700000" algn="tl">
                    <a:srgbClr val="000000">
                      <a:alpha val="43137"/>
                    </a:srgbClr>
                  </a:outerShdw>
                </a:effectLst>
              </a:rPr>
              <a:t>Когда я смотрю фильмы в «</a:t>
            </a:r>
            <a:r>
              <a:rPr lang="ru-RU" sz="2200" dirty="0" err="1">
                <a:effectLst>
                  <a:outerShdw blurRad="38100" dist="38100" dir="2700000" algn="tl">
                    <a:srgbClr val="000000">
                      <a:alpha val="43137"/>
                    </a:srgbClr>
                  </a:outerShdw>
                </a:effectLst>
              </a:rPr>
              <a:t>ВКонтакте</a:t>
            </a:r>
            <a:r>
              <a:rPr lang="ru-RU" sz="2200" dirty="0">
                <a:effectLst>
                  <a:outerShdw blurRad="38100" dist="38100" dir="2700000" algn="tl">
                    <a:srgbClr val="000000">
                      <a:alpha val="43137"/>
                    </a:srgbClr>
                  </a:outerShdw>
                </a:effectLst>
              </a:rPr>
              <a:t>», я не нарушаю закон, потому что в таких сообществах люди добровольно делятся и обмениваются доступным контентом</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2200" dirty="0">
              <a:effectLst>
                <a:outerShdw blurRad="38100" dist="38100" dir="2700000" algn="tl">
                  <a:srgbClr val="000000">
                    <a:alpha val="43137"/>
                  </a:srgbClr>
                </a:outerShdw>
              </a:effectLst>
            </a:endParaRPr>
          </a:p>
        </p:txBody>
      </p:sp>
      <p:pic>
        <p:nvPicPr>
          <p:cNvPr id="6" name="Picture 2" descr="закон об авторском прав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646" y="256593"/>
            <a:ext cx="1183698" cy="122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7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АВТОРСКОЕ ПРАВО</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3"/>
            <a:ext cx="7886700" cy="5128434"/>
          </a:xfrm>
        </p:spPr>
        <p:txBody>
          <a:bodyPr>
            <a:noAutofit/>
          </a:bodyPr>
          <a:lstStyle/>
          <a:p>
            <a:r>
              <a:rPr lang="ru-RU" sz="2400" b="1" dirty="0">
                <a:solidFill>
                  <a:srgbClr val="FF0000"/>
                </a:solidFill>
                <a:effectLst>
                  <a:outerShdw blurRad="38100" dist="38100" dir="2700000" algn="tl">
                    <a:srgbClr val="000000">
                      <a:alpha val="43137"/>
                    </a:srgbClr>
                  </a:outerShdw>
                </a:effectLst>
              </a:rPr>
              <a:t>0-3: </a:t>
            </a:r>
            <a:r>
              <a:rPr lang="ru-RU" sz="2400" dirty="0">
                <a:effectLst>
                  <a:outerShdw blurRad="38100" dist="38100" dir="2700000" algn="tl">
                    <a:srgbClr val="000000">
                      <a:alpha val="43137"/>
                    </a:srgbClr>
                  </a:outerShdw>
                </a:effectLst>
              </a:rPr>
              <a:t>Ты уделяешь достаточно много внимания авторским правам. Ты считаешь правильным, что люди должны платить деньги создателям музыки, фильмов, фото за их использование и просмотр, ведь это продукт их творчества! Копируя чьи-либо работы, ты всегда указываешь автора.</a:t>
            </a:r>
          </a:p>
          <a:p>
            <a:r>
              <a:rPr lang="ru-RU" sz="2400" b="1" dirty="0">
                <a:solidFill>
                  <a:srgbClr val="FF0000"/>
                </a:solidFill>
                <a:effectLst>
                  <a:outerShdw blurRad="38100" dist="38100" dir="2700000" algn="tl">
                    <a:srgbClr val="000000">
                      <a:alpha val="43137"/>
                    </a:srgbClr>
                  </a:outerShdw>
                </a:effectLst>
              </a:rPr>
              <a:t>4-7:</a:t>
            </a:r>
            <a:r>
              <a:rPr lang="ru-RU" sz="2400" b="1" dirty="0">
                <a:effectLst>
                  <a:outerShdw blurRad="38100" dist="38100" dir="2700000" algn="tl">
                    <a:srgbClr val="000000">
                      <a:alpha val="43137"/>
                    </a:srgbClr>
                  </a:outerShdw>
                </a:effectLst>
              </a:rPr>
              <a:t> </a:t>
            </a:r>
            <a:r>
              <a:rPr lang="ru-RU" sz="2400" dirty="0">
                <a:effectLst>
                  <a:outerShdw blurRad="38100" dist="38100" dir="2700000" algn="tl">
                    <a:srgbClr val="000000">
                      <a:alpha val="43137"/>
                    </a:srgbClr>
                  </a:outerShdw>
                </a:effectLst>
              </a:rPr>
              <a:t>Ты признаешь существование авторского права, но на деле не всегда уделяешь должного внимания этому вопросу. Зачем платить, если можно скачать бесплатно?</a:t>
            </a:r>
          </a:p>
          <a:p>
            <a:r>
              <a:rPr lang="ru-RU" sz="2400" b="1" dirty="0">
                <a:solidFill>
                  <a:srgbClr val="FF0000"/>
                </a:solidFill>
                <a:effectLst>
                  <a:outerShdw blurRad="38100" dist="38100" dir="2700000" algn="tl">
                    <a:srgbClr val="000000">
                      <a:alpha val="43137"/>
                    </a:srgbClr>
                  </a:outerShdw>
                </a:effectLst>
              </a:rPr>
              <a:t>8-10: </a:t>
            </a:r>
            <a:r>
              <a:rPr lang="ru-RU" sz="2400" dirty="0">
                <a:effectLst>
                  <a:outerShdw blurRad="38100" dist="38100" dir="2700000" algn="tl">
                    <a:srgbClr val="000000">
                      <a:alpha val="43137"/>
                    </a:srgbClr>
                  </a:outerShdw>
                </a:effectLst>
              </a:rPr>
              <a:t>Ты знаешь об авторском праве, но считаешь, что его охрана не имеет смысла в Интернете. Если люди не хотят, чтобы их произведения смотрели и копировали, они не должны размещать их в Сети!</a:t>
            </a:r>
          </a:p>
          <a:p>
            <a:pPr marL="0" indent="0">
              <a:buNone/>
            </a:pPr>
            <a:endParaRPr lang="ru-RU" sz="2400" dirty="0">
              <a:effectLst>
                <a:outerShdw blurRad="38100" dist="38100" dir="2700000" algn="tl">
                  <a:srgbClr val="000000">
                    <a:alpha val="43137"/>
                  </a:srgbClr>
                </a:outerShdw>
              </a:effectLst>
            </a:endParaRPr>
          </a:p>
        </p:txBody>
      </p:sp>
      <p:pic>
        <p:nvPicPr>
          <p:cNvPr id="6" name="Picture 2" descr="закон об авторском прав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646" y="256593"/>
            <a:ext cx="1183698" cy="122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9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ПОКУПКИ В СЕТИ ИНТЕРНЕТ</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2724726" y="1339273"/>
            <a:ext cx="5790623" cy="5128434"/>
          </a:xfrm>
        </p:spPr>
        <p:txBody>
          <a:bodyPr>
            <a:noAutofit/>
          </a:bodyPr>
          <a:lstStyle/>
          <a:p>
            <a:r>
              <a:rPr lang="ru-RU" b="1" dirty="0">
                <a:effectLst>
                  <a:outerShdw blurRad="38100" dist="38100" dir="2700000" algn="tl">
                    <a:srgbClr val="000000">
                      <a:alpha val="43137"/>
                    </a:srgbClr>
                  </a:outerShdw>
                </a:effectLst>
              </a:rPr>
              <a:t>Закон </a:t>
            </a:r>
            <a:r>
              <a:rPr lang="ru-RU" b="1" dirty="0" smtClean="0">
                <a:effectLst>
                  <a:outerShdw blurRad="38100" dist="38100" dir="2700000" algn="tl">
                    <a:srgbClr val="000000">
                      <a:alpha val="43137"/>
                    </a:srgbClr>
                  </a:outerShdw>
                </a:effectLst>
              </a:rPr>
              <a:t>Российской Федерации</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от </a:t>
            </a:r>
            <a:r>
              <a:rPr lang="ru-RU" b="1" dirty="0">
                <a:effectLst>
                  <a:outerShdw blurRad="38100" dist="38100" dir="2700000" algn="tl">
                    <a:srgbClr val="000000">
                      <a:alpha val="43137"/>
                    </a:srgbClr>
                  </a:outerShdw>
                </a:effectLst>
              </a:rPr>
              <a:t>07.02.1992 N </a:t>
            </a:r>
            <a:r>
              <a:rPr lang="ru-RU" b="1" dirty="0" smtClean="0">
                <a:effectLst>
                  <a:outerShdw blurRad="38100" dist="38100" dir="2700000" algn="tl">
                    <a:srgbClr val="000000">
                      <a:alpha val="43137"/>
                    </a:srgbClr>
                  </a:outerShdw>
                </a:effectLst>
              </a:rPr>
              <a:t>2300-1</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a:t>
            </a:r>
            <a:r>
              <a:rPr lang="ru-RU" b="1" dirty="0">
                <a:effectLst>
                  <a:outerShdw blurRad="38100" dist="38100" dir="2700000" algn="tl">
                    <a:srgbClr val="000000">
                      <a:alpha val="43137"/>
                    </a:srgbClr>
                  </a:outerShdw>
                </a:effectLst>
              </a:rPr>
              <a:t>ред. от 03.07.2016</a:t>
            </a:r>
            <a:r>
              <a:rPr lang="ru-RU" b="1" dirty="0" smtClean="0">
                <a:effectLst>
                  <a:outerShdw blurRad="38100" dist="38100" dir="2700000" algn="tl">
                    <a:srgbClr val="000000">
                      <a:alpha val="43137"/>
                    </a:srgbClr>
                  </a:outerShdw>
                </a:effectLst>
              </a:rPr>
              <a:t>)</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a:t>
            </a:r>
            <a:r>
              <a:rPr lang="ru-RU" b="1" dirty="0">
                <a:effectLst>
                  <a:outerShdw blurRad="38100" dist="38100" dir="2700000" algn="tl">
                    <a:srgbClr val="000000">
                      <a:alpha val="43137"/>
                    </a:srgbClr>
                  </a:outerShdw>
                </a:effectLst>
              </a:rPr>
              <a:t>О защите прав потребителей"</a:t>
            </a:r>
          </a:p>
          <a:p>
            <a:endParaRPr lang="ru-RU" sz="2400" dirty="0">
              <a:effectLst>
                <a:outerShdw blurRad="38100" dist="38100" dir="2700000" algn="tl">
                  <a:srgbClr val="000000">
                    <a:alpha val="43137"/>
                  </a:srgbClr>
                </a:outerShdw>
              </a:effectLst>
            </a:endParaRPr>
          </a:p>
        </p:txBody>
      </p:sp>
      <p:pic>
        <p:nvPicPr>
          <p:cNvPr id="2052" name="Picture 4" descr="http://urist-sian.ru/img/img1_zashhita_prav_potreb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413164"/>
            <a:ext cx="1994348" cy="31311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картинки человечки с сумками клипар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833" y="3062854"/>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73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ПОКУПКИ В СЕТИ ИНТЕРНЕТ</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2"/>
            <a:ext cx="7886700" cy="5412509"/>
          </a:xfrm>
        </p:spPr>
        <p:txBody>
          <a:bodyPr>
            <a:noAutofit/>
          </a:bodyPr>
          <a:lstStyle/>
          <a:p>
            <a:pPr indent="0" algn="just">
              <a:lnSpc>
                <a:spcPct val="107000"/>
              </a:lnSpc>
              <a:spcAft>
                <a:spcPts val="0"/>
              </a:spcAft>
              <a:buNone/>
            </a:pPr>
            <a:r>
              <a:rPr lang="ru-RU" sz="2200" dirty="0" smtClean="0">
                <a:effectLst>
                  <a:outerShdw blurRad="38100" dist="38100" dir="2700000" algn="tl">
                    <a:srgbClr val="000000">
                      <a:alpha val="43137"/>
                    </a:srgbClr>
                  </a:outerShdw>
                </a:effectLst>
              </a:rPr>
              <a:t>1. </a:t>
            </a:r>
            <a:r>
              <a:rPr lang="ru-RU" sz="2200" dirty="0">
                <a:effectLst>
                  <a:outerShdw blurRad="38100" dist="38100" dir="2700000" algn="tl">
                    <a:srgbClr val="000000">
                      <a:alpha val="43137"/>
                    </a:srgbClr>
                  </a:outerShdw>
                </a:effectLst>
              </a:rPr>
              <a:t>Маша приобрела в интернет-магазине дорогой смартфон, однако при получении товара она обнаружила, что задняя панель корпуса сильно поцарапана. Имеет ли Маша право потребовать полный возврат суммы за товар? </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200" dirty="0" smtClean="0">
                <a:effectLst>
                  <a:outerShdw blurRad="38100" dist="38100" dir="2700000" algn="tl">
                    <a:srgbClr val="000000">
                      <a:alpha val="43137"/>
                    </a:srgbClr>
                  </a:outerShdw>
                </a:effectLst>
              </a:rPr>
              <a:t>2. </a:t>
            </a:r>
            <a:r>
              <a:rPr lang="ru-RU" sz="2200" dirty="0">
                <a:effectLst>
                  <a:outerShdw blurRad="38100" dist="38100" dir="2700000" algn="tl">
                    <a:srgbClr val="000000">
                      <a:alpha val="43137"/>
                    </a:srgbClr>
                  </a:outerShdw>
                </a:effectLst>
              </a:rPr>
              <a:t>Вася приобрел в интернет-магазине ноутбук, однако обнаружил, что он неисправен. Магазин не смог произвести замену товара, потому что на складе не осталось ноутбуков аналогичной марки. Вася хотел бы поменять неисправный ноутбук на более дорогой с доплатой. Имеет ли он на это право?</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200" dirty="0" smtClean="0">
                <a:effectLst>
                  <a:outerShdw blurRad="38100" dist="38100" dir="2700000" algn="tl">
                    <a:srgbClr val="000000">
                      <a:alpha val="43137"/>
                    </a:srgbClr>
                  </a:outerShdw>
                </a:effectLst>
              </a:rPr>
              <a:t>3. </a:t>
            </a:r>
            <a:r>
              <a:rPr lang="ru-RU" sz="2200" dirty="0">
                <a:effectLst>
                  <a:outerShdw blurRad="38100" dist="38100" dir="2700000" algn="tl">
                    <a:srgbClr val="000000">
                      <a:alpha val="43137"/>
                    </a:srgbClr>
                  </a:outerShdw>
                </a:effectLst>
              </a:rPr>
              <a:t>Коля купил игровую приставку в крупном интернет-магазине, но при проверке обнаружилось, что она не работает. Имеет ли Коля право потребовать, чтобы ему полностью возвратили уплаченные деньги</a:t>
            </a:r>
            <a:r>
              <a:rPr lang="ru-RU" sz="2200" dirty="0" smtClean="0">
                <a:effectLst>
                  <a:outerShdw blurRad="38100" dist="38100" dir="2700000" algn="tl">
                    <a:srgbClr val="000000">
                      <a:alpha val="43137"/>
                    </a:srgbClr>
                  </a:outerShdw>
                </a:effectLst>
              </a:rPr>
              <a:t>?</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6" descr="Картинки по запросу картинки человечки с сумками клипар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022" y="36039"/>
            <a:ext cx="1112560" cy="108246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64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ПОКУПКИ В СЕТИ ИНТЕРНЕТ</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2"/>
            <a:ext cx="7886700" cy="5412509"/>
          </a:xfrm>
        </p:spPr>
        <p:txBody>
          <a:bodyPr>
            <a:noAutofit/>
          </a:bodyPr>
          <a:lstStyle/>
          <a:p>
            <a:pPr indent="0" algn="just">
              <a:lnSpc>
                <a:spcPct val="107000"/>
              </a:lnSpc>
              <a:spcAft>
                <a:spcPts val="0"/>
              </a:spcAft>
              <a:buNone/>
            </a:pPr>
            <a:r>
              <a:rPr lang="ru-RU" sz="2200" dirty="0" smtClean="0">
                <a:effectLst>
                  <a:outerShdw blurRad="38100" dist="38100" dir="2700000" algn="tl">
                    <a:srgbClr val="000000">
                      <a:alpha val="43137"/>
                    </a:srgbClr>
                  </a:outerShdw>
                </a:effectLst>
              </a:rPr>
              <a:t>4. </a:t>
            </a:r>
            <a:r>
              <a:rPr lang="ru-RU" sz="2200" dirty="0">
                <a:effectLst>
                  <a:outerShdw blurRad="38100" dist="38100" dir="2700000" algn="tl">
                    <a:srgbClr val="000000">
                      <a:alpha val="43137"/>
                    </a:srgbClr>
                  </a:outerShdw>
                </a:effectLst>
              </a:rPr>
              <a:t>Лена заказала в интернет-магазине платье, однако обнаружила, что его ткань имеет ряд незначительных дефектов. Лена не против оставить платье себе, но она хотела бы, чтобы продавец возвратил ей часть денег за имеющиеся дефекты. Имеет ли она на это право?</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200" dirty="0" smtClean="0">
                <a:effectLst>
                  <a:outerShdw blurRad="38100" dist="38100" dir="2700000" algn="tl">
                    <a:srgbClr val="000000">
                      <a:alpha val="43137"/>
                    </a:srgbClr>
                  </a:outerShdw>
                </a:effectLst>
              </a:rPr>
              <a:t>5. </a:t>
            </a:r>
            <a:r>
              <a:rPr lang="ru-RU" sz="2200" dirty="0">
                <a:effectLst>
                  <a:outerShdw blurRad="38100" dist="38100" dir="2700000" algn="tl">
                    <a:srgbClr val="000000">
                      <a:alpha val="43137"/>
                    </a:srgbClr>
                  </a:outerShdw>
                </a:effectLst>
              </a:rPr>
              <a:t>Миша решил приобрести в интернет-магазине кроссовки, но он обнаружил, что подошва кроссовок немного стерта, и вообще, товар выглядит слегка поношенным. Имеет ли Миша право отказаться от покупки и потребовать свои деньги назад</a:t>
            </a:r>
            <a:r>
              <a:rPr lang="ru-RU" sz="2200" dirty="0" smtClean="0">
                <a:effectLst>
                  <a:outerShdw blurRad="38100" dist="38100" dir="2700000" algn="tl">
                    <a:srgbClr val="000000">
                      <a:alpha val="43137"/>
                    </a:srgbClr>
                  </a:outerShdw>
                </a:effectLst>
              </a:rPr>
              <a:t>?</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6" descr="Картинки по запросу картинки человечки с сумками клипар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022" y="36039"/>
            <a:ext cx="1112560" cy="108246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1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ПЕРСОНАЛЬНЫЕ ДАННЫЕ КАК ТОВАР:</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570182"/>
            <a:ext cx="7886700" cy="4793673"/>
          </a:xfrm>
        </p:spPr>
        <p:txBody>
          <a:bodyPr>
            <a:normAutofit/>
          </a:bodyPr>
          <a:lstStyle/>
          <a:p>
            <a:pPr lvl="0"/>
            <a:r>
              <a:rPr lang="ru-RU" sz="3200" dirty="0" smtClean="0">
                <a:ln w="0"/>
                <a:effectLst>
                  <a:outerShdw blurRad="38100" dist="19050" dir="2700000" algn="tl" rotWithShape="0">
                    <a:schemeClr val="dk1">
                      <a:alpha val="40000"/>
                    </a:schemeClr>
                  </a:outerShdw>
                </a:effectLst>
              </a:rPr>
              <a:t>Для продаж при помощи агрессивной рекламы</a:t>
            </a:r>
            <a:endParaRPr lang="ru-RU" sz="3200" dirty="0">
              <a:ln w="0"/>
              <a:effectLst>
                <a:outerShdw blurRad="38100" dist="19050" dir="2700000" algn="tl" rotWithShape="0">
                  <a:schemeClr val="dk1">
                    <a:alpha val="40000"/>
                  </a:schemeClr>
                </a:outerShdw>
              </a:effectLst>
            </a:endParaRPr>
          </a:p>
          <a:p>
            <a:pPr lvl="0"/>
            <a:r>
              <a:rPr lang="ru-RU" sz="3200" dirty="0" smtClean="0">
                <a:ln w="0"/>
                <a:effectLst>
                  <a:outerShdw blurRad="38100" dist="19050" dir="2700000" algn="tl" rotWithShape="0">
                    <a:schemeClr val="dk1">
                      <a:alpha val="40000"/>
                    </a:schemeClr>
                  </a:outerShdw>
                </a:effectLst>
              </a:rPr>
              <a:t>Для оскорблений, создании плохой репутации</a:t>
            </a:r>
            <a:endParaRPr lang="ru-RU" sz="3200" dirty="0">
              <a:ln w="0"/>
              <a:effectLst>
                <a:outerShdw blurRad="38100" dist="19050" dir="2700000" algn="tl" rotWithShape="0">
                  <a:schemeClr val="dk1">
                    <a:alpha val="40000"/>
                  </a:schemeClr>
                </a:outerShdw>
              </a:effectLst>
            </a:endParaRPr>
          </a:p>
          <a:p>
            <a:pPr lvl="0"/>
            <a:r>
              <a:rPr lang="ru-RU" sz="3200" dirty="0" smtClean="0">
                <a:ln w="0"/>
                <a:effectLst>
                  <a:outerShdw blurRad="38100" dist="19050" dir="2700000" algn="tl" rotWithShape="0">
                    <a:schemeClr val="dk1">
                      <a:alpha val="40000"/>
                    </a:schemeClr>
                  </a:outerShdw>
                </a:effectLst>
              </a:rPr>
              <a:t>Для мошенничества, воровства</a:t>
            </a:r>
          </a:p>
          <a:p>
            <a:pPr lvl="0"/>
            <a:r>
              <a:rPr lang="ru-RU" sz="3200" dirty="0" smtClean="0">
                <a:ln w="0"/>
                <a:effectLst>
                  <a:outerShdw blurRad="38100" dist="19050" dir="2700000" algn="tl" rotWithShape="0">
                    <a:schemeClr val="dk1">
                      <a:alpha val="40000"/>
                    </a:schemeClr>
                  </a:outerShdw>
                </a:effectLst>
              </a:rPr>
              <a:t>Для шантажа, принуждения к каким-либо действиям</a:t>
            </a:r>
            <a:endParaRPr lang="ru-RU" sz="3200" dirty="0">
              <a:ln w="0"/>
              <a:effectLst>
                <a:outerShdw blurRad="38100" dist="19050" dir="2700000" algn="tl" rotWithShape="0">
                  <a:schemeClr val="dk1">
                    <a:alpha val="40000"/>
                  </a:schemeClr>
                </a:outerShdw>
              </a:effectLst>
            </a:endParaRPr>
          </a:p>
          <a:p>
            <a:pPr lvl="0"/>
            <a:r>
              <a:rPr lang="ru-RU" sz="3200" dirty="0">
                <a:ln w="0"/>
                <a:effectLst>
                  <a:outerShdw blurRad="38100" dist="19050" dir="2700000" algn="tl" rotWithShape="0">
                    <a:schemeClr val="dk1">
                      <a:alpha val="40000"/>
                    </a:schemeClr>
                  </a:outerShdw>
                </a:effectLst>
              </a:rPr>
              <a:t>и многое </a:t>
            </a:r>
            <a:r>
              <a:rPr lang="ru-RU" sz="3200" dirty="0" smtClean="0">
                <a:ln w="0"/>
                <a:effectLst>
                  <a:outerShdw blurRad="38100" dist="19050" dir="2700000" algn="tl" rotWithShape="0">
                    <a:schemeClr val="dk1">
                      <a:alpha val="40000"/>
                    </a:schemeClr>
                  </a:outerShdw>
                </a:effectLst>
              </a:rPr>
              <a:t>другое</a:t>
            </a:r>
            <a:endParaRPr lang="ru-RU"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3434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ПОКУПКИ В СЕТИ ИНТЕРНЕТ</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2"/>
            <a:ext cx="7886700" cy="5412509"/>
          </a:xfrm>
        </p:spPr>
        <p:txBody>
          <a:bodyPr>
            <a:noAutofit/>
          </a:bodyPr>
          <a:lstStyle/>
          <a:p>
            <a:pPr indent="0" algn="just">
              <a:lnSpc>
                <a:spcPct val="107000"/>
              </a:lnSpc>
              <a:spcAft>
                <a:spcPts val="0"/>
              </a:spcAft>
              <a:buNone/>
            </a:pPr>
            <a:r>
              <a:rPr lang="ru-RU" sz="2200" dirty="0" smtClean="0">
                <a:effectLst>
                  <a:outerShdw blurRad="38100" dist="38100" dir="2700000" algn="tl">
                    <a:srgbClr val="000000">
                      <a:alpha val="43137"/>
                    </a:srgbClr>
                  </a:outerShdw>
                </a:effectLst>
              </a:rPr>
              <a:t>6. </a:t>
            </a:r>
            <a:r>
              <a:rPr lang="ru-RU" sz="2200" dirty="0">
                <a:effectLst>
                  <a:outerShdw blurRad="38100" dist="38100" dir="2700000" algn="tl">
                    <a:srgbClr val="000000">
                      <a:alpha val="43137"/>
                    </a:srgbClr>
                  </a:outerShdw>
                </a:effectLst>
              </a:rPr>
              <a:t>Дина приобрела в интернет-магазине спортивную сумку. Но оказалось, что на сумке не работает молния. Поскольку сумка Дине была очень нужна, она попросила заменить товар. Сумки аналогичной марки и модели на складе не оказалось, но ей предложили более дешевый вариант. В принципе, Дину все устраивает, но она хочет, чтобы продавец компенсировал ей разницу в цене. Имеет ли она на это право?</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0"/>
              </a:spcAft>
              <a:buNone/>
            </a:pPr>
            <a:r>
              <a:rPr lang="ru-RU" sz="2200" dirty="0" smtClean="0">
                <a:effectLst>
                  <a:outerShdw blurRad="38100" dist="38100" dir="2700000" algn="tl">
                    <a:srgbClr val="000000">
                      <a:alpha val="43137"/>
                    </a:srgbClr>
                  </a:outerShdw>
                </a:effectLst>
              </a:rPr>
              <a:t>7. </a:t>
            </a:r>
            <a:r>
              <a:rPr lang="ru-RU" sz="2200" dirty="0">
                <a:effectLst>
                  <a:outerShdw blurRad="38100" dist="38100" dir="2700000" algn="tl">
                    <a:srgbClr val="000000">
                      <a:alpha val="43137"/>
                    </a:srgbClr>
                  </a:outerShdw>
                </a:effectLst>
              </a:rPr>
              <a:t>Женя приобрел в интернет-магазине ноутбук, однако потом обнаружилось, что он неисправен. Продавец предложил Жене заменить неисправные детали со значительной скидкой, но Женя хотел бы, чтобы замена была произведена полностью за счет продавца. Имеет ли он на это право?</a:t>
            </a:r>
            <a:endParaRPr lang="ru-RU"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2200" dirty="0">
              <a:effectLst>
                <a:outerShdw blurRad="38100" dist="38100" dir="2700000" algn="tl">
                  <a:srgbClr val="000000">
                    <a:alpha val="43137"/>
                  </a:srgbClr>
                </a:outerShdw>
              </a:effectLst>
            </a:endParaRPr>
          </a:p>
        </p:txBody>
      </p:sp>
      <p:pic>
        <p:nvPicPr>
          <p:cNvPr id="6" name="Picture 6" descr="Картинки по запросу картинки человечки с сумками клипар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022" y="36039"/>
            <a:ext cx="1112560" cy="108246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188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ПОКУПКИ В СЕТИ ИНТЕРНЕТ</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2"/>
            <a:ext cx="7886700" cy="5412509"/>
          </a:xfrm>
        </p:spPr>
        <p:txBody>
          <a:bodyPr>
            <a:noAutofit/>
          </a:bodyPr>
          <a:lstStyle/>
          <a:p>
            <a:r>
              <a:rPr lang="ru-RU" sz="2400" dirty="0">
                <a:solidFill>
                  <a:srgbClr val="FF0000"/>
                </a:solidFill>
                <a:effectLst>
                  <a:outerShdw blurRad="38100" dist="38100" dir="2700000" algn="tl">
                    <a:srgbClr val="000000">
                      <a:alpha val="43137"/>
                    </a:srgbClr>
                  </a:outerShdw>
                </a:effectLst>
              </a:rPr>
              <a:t>0–2 балла. </a:t>
            </a:r>
            <a:r>
              <a:rPr lang="ru-RU" sz="2400" dirty="0">
                <a:effectLst>
                  <a:outerShdw blurRad="38100" dist="38100" dir="2700000" algn="tl">
                    <a:srgbClr val="000000">
                      <a:alpha val="43137"/>
                    </a:srgbClr>
                  </a:outerShdw>
                </a:effectLst>
              </a:rPr>
              <a:t>Вы совсем неопытный покупатель, поскольку не знаете своих прав. Чтобы недобросовестные продавцы не обвели вас вокруг пальца, внимательно изучайте перечень прав потребителей.</a:t>
            </a:r>
          </a:p>
          <a:p>
            <a:r>
              <a:rPr lang="ru-RU" sz="2400" dirty="0">
                <a:solidFill>
                  <a:srgbClr val="FF0000"/>
                </a:solidFill>
                <a:effectLst>
                  <a:outerShdw blurRad="38100" dist="38100" dir="2700000" algn="tl">
                    <a:srgbClr val="000000">
                      <a:alpha val="43137"/>
                    </a:srgbClr>
                  </a:outerShdw>
                </a:effectLst>
              </a:rPr>
              <a:t>3–5 баллов. </a:t>
            </a:r>
            <a:r>
              <a:rPr lang="ru-RU" sz="2400" dirty="0">
                <a:effectLst>
                  <a:outerShdw blurRad="38100" dist="38100" dir="2700000" algn="tl">
                    <a:srgbClr val="000000">
                      <a:alpha val="43137"/>
                    </a:srgbClr>
                  </a:outerShdw>
                </a:effectLst>
              </a:rPr>
              <a:t>Определенно, вы имеете опыт покупок в Интернете и знаете о некоторых своих правах, однако этих знаний может оказаться недостаточно, поэтому вам просто необходимо изучать перечень прав потребителей.</a:t>
            </a:r>
          </a:p>
          <a:p>
            <a:r>
              <a:rPr lang="ru-RU" sz="2400" dirty="0">
                <a:solidFill>
                  <a:srgbClr val="FF0000"/>
                </a:solidFill>
                <a:effectLst>
                  <a:outerShdw blurRad="38100" dist="38100" dir="2700000" algn="tl">
                    <a:srgbClr val="000000">
                      <a:alpha val="43137"/>
                    </a:srgbClr>
                  </a:outerShdw>
                </a:effectLst>
              </a:rPr>
              <a:t>6–7 баллов. </a:t>
            </a:r>
            <a:r>
              <a:rPr lang="ru-RU" sz="2400" dirty="0">
                <a:effectLst>
                  <a:outerShdw blurRad="38100" dist="38100" dir="2700000" algn="tl">
                    <a:srgbClr val="000000">
                      <a:alpha val="43137"/>
                    </a:srgbClr>
                  </a:outerShdw>
                </a:effectLst>
              </a:rPr>
              <a:t>Вы опытный покупатель, который хорошо знает свои права. Недобросовестному продавцу нелегко будет подобраться к вам. Чтобы этого не случилось, и дальше продолжайте изучать перечень прав потребителей.</a:t>
            </a:r>
          </a:p>
          <a:p>
            <a:pPr marL="0" indent="0">
              <a:buNone/>
            </a:pPr>
            <a:endParaRPr lang="ru-RU" sz="2400" dirty="0">
              <a:effectLst>
                <a:outerShdw blurRad="38100" dist="38100" dir="2700000" algn="tl">
                  <a:srgbClr val="000000">
                    <a:alpha val="43137"/>
                  </a:srgbClr>
                </a:outerShdw>
              </a:effectLst>
            </a:endParaRPr>
          </a:p>
        </p:txBody>
      </p:sp>
      <p:pic>
        <p:nvPicPr>
          <p:cNvPr id="6" name="Picture 6" descr="Картинки по запросу картинки человечки с сумками клипар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022" y="36039"/>
            <a:ext cx="1112560" cy="108246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61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600" b="1" dirty="0" smtClean="0">
                <a:effectLst>
                  <a:outerShdw blurRad="38100" dist="38100" dir="2700000" algn="tl">
                    <a:srgbClr val="000000">
                      <a:alpha val="43137"/>
                    </a:srgbClr>
                  </a:outerShdw>
                </a:effectLst>
              </a:rPr>
              <a:t>ПОКУПКИ В СЕТИ ИНТЕРНЕТ</a:t>
            </a:r>
            <a:endParaRPr lang="ru-RU" sz="36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2"/>
            <a:ext cx="7886700" cy="5412509"/>
          </a:xfrm>
        </p:spPr>
        <p:txBody>
          <a:bodyPr>
            <a:noAutofit/>
          </a:bodyPr>
          <a:lstStyle/>
          <a:p>
            <a:pPr lvl="0"/>
            <a:r>
              <a:rPr lang="ru-RU" sz="1900" dirty="0">
                <a:effectLst>
                  <a:outerShdw blurRad="38100" dist="38100" dir="2700000" algn="tl">
                    <a:srgbClr val="000000">
                      <a:alpha val="43137"/>
                    </a:srgbClr>
                  </a:outerShdw>
                </a:effectLst>
              </a:rPr>
              <a:t>Покупки лучше совершать в крупных интернет-магазинах, хорошо зарекомендовавших себя на </a:t>
            </a:r>
            <a:r>
              <a:rPr lang="ru-RU" sz="1900" dirty="0" smtClean="0">
                <a:effectLst>
                  <a:outerShdw blurRad="38100" dist="38100" dir="2700000" algn="tl">
                    <a:srgbClr val="000000">
                      <a:alpha val="43137"/>
                    </a:srgbClr>
                  </a:outerShdw>
                </a:effectLst>
              </a:rPr>
              <a:t>рынке</a:t>
            </a:r>
          </a:p>
          <a:p>
            <a:pPr lvl="0"/>
            <a:r>
              <a:rPr lang="ru-RU" sz="1900" dirty="0" smtClean="0">
                <a:effectLst>
                  <a:outerShdw blurRad="38100" dist="38100" dir="2700000" algn="tl">
                    <a:srgbClr val="000000">
                      <a:alpha val="43137"/>
                    </a:srgbClr>
                  </a:outerShdw>
                </a:effectLst>
              </a:rPr>
              <a:t>Всегда </a:t>
            </a:r>
            <a:r>
              <a:rPr lang="ru-RU" sz="1900" dirty="0">
                <a:effectLst>
                  <a:outerShdw blurRad="38100" dist="38100" dir="2700000" algn="tl">
                    <a:srgbClr val="000000">
                      <a:alpha val="43137"/>
                    </a:srgbClr>
                  </a:outerShdw>
                </a:effectLst>
              </a:rPr>
              <a:t>внимательно читайте условия предоставления услуг, а также все документы, которые вы получаете при оформлении </a:t>
            </a:r>
            <a:r>
              <a:rPr lang="ru-RU" sz="1900" dirty="0" smtClean="0">
                <a:effectLst>
                  <a:outerShdw blurRad="38100" dist="38100" dir="2700000" algn="tl">
                    <a:srgbClr val="000000">
                      <a:alpha val="43137"/>
                    </a:srgbClr>
                  </a:outerShdw>
                </a:effectLst>
              </a:rPr>
              <a:t>заказа</a:t>
            </a:r>
            <a:endParaRPr lang="ru-RU" sz="1900" dirty="0">
              <a:effectLst>
                <a:outerShdw blurRad="38100" dist="38100" dir="2700000" algn="tl">
                  <a:srgbClr val="000000">
                    <a:alpha val="43137"/>
                  </a:srgbClr>
                </a:outerShdw>
              </a:effectLst>
            </a:endParaRPr>
          </a:p>
          <a:p>
            <a:pPr lvl="0"/>
            <a:r>
              <a:rPr lang="ru-RU" sz="1900" dirty="0">
                <a:effectLst>
                  <a:outerShdw blurRad="38100" dist="38100" dir="2700000" algn="tl">
                    <a:srgbClr val="000000">
                      <a:alpha val="43137"/>
                    </a:srgbClr>
                  </a:outerShdw>
                </a:effectLst>
              </a:rPr>
              <a:t>Обращайте внимание на оформление сайта, но не слишком обольщайтесь. </a:t>
            </a:r>
            <a:r>
              <a:rPr lang="ru-RU" sz="1900" dirty="0" smtClean="0">
                <a:effectLst>
                  <a:outerShdw blurRad="38100" dist="38100" dir="2700000" algn="tl">
                    <a:srgbClr val="000000">
                      <a:alpha val="43137"/>
                    </a:srgbClr>
                  </a:outerShdw>
                </a:effectLst>
              </a:rPr>
              <a:t>Уточните</a:t>
            </a:r>
            <a:r>
              <a:rPr lang="ru-RU" sz="1900" dirty="0">
                <a:effectLst>
                  <a:outerShdw blurRad="38100" dist="38100" dir="2700000" algn="tl">
                    <a:srgbClr val="000000">
                      <a:alpha val="43137"/>
                    </a:srgbClr>
                  </a:outerShdw>
                </a:effectLst>
              </a:rPr>
              <a:t>, как долго существует </a:t>
            </a:r>
            <a:r>
              <a:rPr lang="ru-RU" sz="1900" dirty="0" smtClean="0">
                <a:effectLst>
                  <a:outerShdw blurRad="38100" dist="38100" dir="2700000" algn="tl">
                    <a:srgbClr val="000000">
                      <a:alpha val="43137"/>
                    </a:srgbClr>
                  </a:outerShdw>
                </a:effectLst>
              </a:rPr>
              <a:t>магазин (в </a:t>
            </a:r>
            <a:r>
              <a:rPr lang="ru-RU" sz="1900" dirty="0">
                <a:effectLst>
                  <a:outerShdw blurRad="38100" dist="38100" dir="2700000" algn="tl">
                    <a:srgbClr val="000000">
                      <a:alpha val="43137"/>
                    </a:srgbClr>
                  </a:outerShdw>
                </a:effectLst>
              </a:rPr>
              <a:t>поисковике или по дате регистрации </a:t>
            </a:r>
            <a:r>
              <a:rPr lang="ru-RU" sz="1900" dirty="0" smtClean="0">
                <a:effectLst>
                  <a:outerShdw blurRad="38100" dist="38100" dir="2700000" algn="tl">
                    <a:srgbClr val="000000">
                      <a:alpha val="43137"/>
                    </a:srgbClr>
                  </a:outerShdw>
                </a:effectLst>
              </a:rPr>
              <a:t>домена - https</a:t>
            </a:r>
            <a:r>
              <a:rPr lang="ru-RU" sz="1900" dirty="0">
                <a:effectLst>
                  <a:outerShdw blurRad="38100" dist="38100" dir="2700000" algn="tl">
                    <a:srgbClr val="000000">
                      <a:alpha val="43137"/>
                    </a:srgbClr>
                  </a:outerShdw>
                </a:effectLst>
              </a:rPr>
              <a:t>://www.nic.ru/whois</a:t>
            </a:r>
            <a:r>
              <a:rPr lang="ru-RU" sz="1900" dirty="0" smtClean="0">
                <a:effectLst>
                  <a:outerShdw blurRad="38100" dist="38100" dir="2700000" algn="tl">
                    <a:srgbClr val="000000">
                      <a:alpha val="43137"/>
                    </a:srgbClr>
                  </a:outerShdw>
                </a:effectLst>
              </a:rPr>
              <a:t>/)</a:t>
            </a:r>
            <a:endParaRPr lang="ru-RU" sz="1900" dirty="0">
              <a:effectLst>
                <a:outerShdw blurRad="38100" dist="38100" dir="2700000" algn="tl">
                  <a:srgbClr val="000000">
                    <a:alpha val="43137"/>
                  </a:srgbClr>
                </a:outerShdw>
              </a:effectLst>
            </a:endParaRPr>
          </a:p>
          <a:p>
            <a:pPr lvl="0"/>
            <a:r>
              <a:rPr lang="ru-RU" sz="1900" dirty="0" smtClean="0">
                <a:effectLst>
                  <a:outerShdw blurRad="38100" dist="38100" dir="2700000" algn="tl">
                    <a:srgbClr val="000000">
                      <a:alpha val="43137"/>
                    </a:srgbClr>
                  </a:outerShdw>
                </a:effectLst>
              </a:rPr>
              <a:t>Стоит </a:t>
            </a:r>
            <a:r>
              <a:rPr lang="ru-RU" sz="1900" dirty="0">
                <a:effectLst>
                  <a:outerShdw blurRad="38100" dist="38100" dir="2700000" algn="tl">
                    <a:srgbClr val="000000">
                      <a:alpha val="43137"/>
                    </a:srgbClr>
                  </a:outerShdw>
                </a:effectLst>
              </a:rPr>
              <a:t>проверить основные реквизиты </a:t>
            </a:r>
            <a:r>
              <a:rPr lang="ru-RU" sz="1900" dirty="0" smtClean="0">
                <a:effectLst>
                  <a:outerShdw blurRad="38100" dist="38100" dir="2700000" algn="tl">
                    <a:srgbClr val="000000">
                      <a:alpha val="43137"/>
                    </a:srgbClr>
                  </a:outerShdw>
                </a:effectLst>
              </a:rPr>
              <a:t>продавца. Позвоните </a:t>
            </a:r>
            <a:r>
              <a:rPr lang="ru-RU" sz="1900" dirty="0">
                <a:effectLst>
                  <a:outerShdw blurRad="38100" dist="38100" dir="2700000" algn="tl">
                    <a:srgbClr val="000000">
                      <a:alpha val="43137"/>
                    </a:srgbClr>
                  </a:outerShdw>
                </a:effectLst>
              </a:rPr>
              <a:t>по </a:t>
            </a:r>
            <a:r>
              <a:rPr lang="ru-RU" sz="1900" dirty="0" smtClean="0">
                <a:effectLst>
                  <a:outerShdw blurRad="38100" dist="38100" dir="2700000" algn="tl">
                    <a:srgbClr val="000000">
                      <a:alpha val="43137"/>
                    </a:srgbClr>
                  </a:outerShdw>
                </a:effectLst>
              </a:rPr>
              <a:t>контактному телефону (если он указан), </a:t>
            </a:r>
            <a:r>
              <a:rPr lang="ru-RU" sz="1900" dirty="0">
                <a:effectLst>
                  <a:outerShdw blurRad="38100" dist="38100" dir="2700000" algn="tl">
                    <a:srgbClr val="000000">
                      <a:alpha val="43137"/>
                    </a:srgbClr>
                  </a:outerShdw>
                </a:effectLst>
              </a:rPr>
              <a:t>уточните условия выполнения заказа, </a:t>
            </a:r>
            <a:r>
              <a:rPr lang="ru-RU" sz="1900" dirty="0" smtClean="0">
                <a:effectLst>
                  <a:outerShdw blurRad="38100" dist="38100" dir="2700000" algn="tl">
                    <a:srgbClr val="000000">
                      <a:alpha val="43137"/>
                    </a:srgbClr>
                  </a:outerShdw>
                </a:effectLst>
              </a:rPr>
              <a:t>например, </a:t>
            </a:r>
            <a:r>
              <a:rPr lang="ru-RU" sz="1900" dirty="0">
                <a:effectLst>
                  <a:outerShdw blurRad="38100" dist="38100" dir="2700000" algn="tl">
                    <a:srgbClr val="000000">
                      <a:alpha val="43137"/>
                    </a:srgbClr>
                  </a:outerShdw>
                </a:effectLst>
              </a:rPr>
              <a:t>выдает ли магазин кассовый чек, уточните точную стоимость заказа и его доставки.</a:t>
            </a:r>
          </a:p>
          <a:p>
            <a:pPr lvl="0"/>
            <a:r>
              <a:rPr lang="ru-RU" sz="1900" dirty="0" smtClean="0">
                <a:effectLst>
                  <a:outerShdw blurRad="38100" dist="38100" dir="2700000" algn="tl">
                    <a:srgbClr val="000000">
                      <a:alpha val="43137"/>
                    </a:srgbClr>
                  </a:outerShdw>
                </a:effectLst>
              </a:rPr>
              <a:t>Рекомендация </a:t>
            </a:r>
            <a:r>
              <a:rPr lang="ru-RU" sz="1900" dirty="0">
                <a:effectLst>
                  <a:outerShdw blurRad="38100" dist="38100" dir="2700000" algn="tl">
                    <a:srgbClr val="000000">
                      <a:alpha val="43137"/>
                    </a:srgbClr>
                  </a:outerShdw>
                </a:effectLst>
              </a:rPr>
              <a:t>знакомых или друзей всегда лучше отзывов, оставленных на сайте магазина.</a:t>
            </a:r>
          </a:p>
          <a:p>
            <a:pPr lvl="0"/>
            <a:r>
              <a:rPr lang="ru-RU" sz="1900" dirty="0">
                <a:effectLst>
                  <a:outerShdw blurRad="38100" dist="38100" dir="2700000" algn="tl">
                    <a:srgbClr val="000000">
                      <a:alpha val="43137"/>
                    </a:srgbClr>
                  </a:outerShdw>
                </a:effectLst>
              </a:rPr>
              <a:t>Сравните цены в разных интернет-магазинах. Это можно сделать с помощью сервиса «</a:t>
            </a:r>
            <a:r>
              <a:rPr lang="ru-RU" sz="1900" dirty="0" err="1">
                <a:effectLst>
                  <a:outerShdw blurRad="38100" dist="38100" dir="2700000" algn="tl">
                    <a:srgbClr val="000000">
                      <a:alpha val="43137"/>
                    </a:srgbClr>
                  </a:outerShdw>
                </a:effectLst>
              </a:rPr>
              <a:t>Яндекс.Маркет</a:t>
            </a:r>
            <a:r>
              <a:rPr lang="ru-RU" sz="1900" dirty="0">
                <a:effectLst>
                  <a:outerShdw blurRad="38100" dist="38100" dir="2700000" algn="tl">
                    <a:srgbClr val="000000">
                      <a:alpha val="43137"/>
                    </a:srgbClr>
                  </a:outerShdw>
                </a:effectLst>
              </a:rPr>
              <a:t>». Слишком низкая цена на хороший товар — это повод для подозрения</a:t>
            </a:r>
            <a:r>
              <a:rPr lang="ru-RU" sz="1900" dirty="0" smtClean="0">
                <a:effectLst>
                  <a:outerShdw blurRad="38100" dist="38100" dir="2700000" algn="tl">
                    <a:srgbClr val="000000">
                      <a:alpha val="43137"/>
                    </a:srgbClr>
                  </a:outerShdw>
                </a:effectLst>
              </a:rPr>
              <a:t>.</a:t>
            </a:r>
            <a:endParaRPr lang="ru-RU" sz="1900" dirty="0">
              <a:effectLst>
                <a:outerShdw blurRad="38100" dist="38100" dir="2700000" algn="tl">
                  <a:srgbClr val="000000">
                    <a:alpha val="43137"/>
                  </a:srgbClr>
                </a:outerShdw>
              </a:effectLst>
            </a:endParaRPr>
          </a:p>
        </p:txBody>
      </p:sp>
      <p:pic>
        <p:nvPicPr>
          <p:cNvPr id="6" name="Picture 6" descr="Картинки по запросу картинки человечки с сумками клипар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022" y="36039"/>
            <a:ext cx="1112560" cy="108246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50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400" b="1" dirty="0" smtClean="0">
                <a:effectLst>
                  <a:outerShdw blurRad="38100" dist="38100" dir="2700000" algn="tl">
                    <a:srgbClr val="000000">
                      <a:alpha val="43137"/>
                    </a:srgbClr>
                  </a:outerShdw>
                </a:effectLst>
              </a:rPr>
              <a:t>ИНТЕРНЕТ – ТЕРРИТОРИЯ ОТВЕТСТВЕННОСТИ</a:t>
            </a:r>
            <a:endParaRPr lang="ru-RU" sz="3400" b="1"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28650" y="1339272"/>
            <a:ext cx="7886700" cy="5227783"/>
          </a:xfrm>
        </p:spPr>
        <p:txBody>
          <a:bodyPr>
            <a:noAutofit/>
          </a:bodyPr>
          <a:lstStyle/>
          <a:p>
            <a:pPr lvl="0"/>
            <a:r>
              <a:rPr lang="ru-RU" sz="1600" dirty="0">
                <a:effectLst>
                  <a:outerShdw blurRad="38100" dist="38100" dir="2700000" algn="tl">
                    <a:srgbClr val="000000">
                      <a:alpha val="43137"/>
                    </a:srgbClr>
                  </a:outerShdw>
                </a:effectLst>
              </a:rPr>
              <a:t>ст. 272 УК РФ - Неправомерный доступ к компьютерной информации </a:t>
            </a:r>
            <a:br>
              <a:rPr lang="ru-RU" sz="1600" dirty="0">
                <a:effectLst>
                  <a:outerShdw blurRad="38100" dist="38100" dir="2700000" algn="tl">
                    <a:srgbClr val="000000">
                      <a:alpha val="43137"/>
                    </a:srgbClr>
                  </a:outerShdw>
                </a:effectLst>
              </a:rPr>
            </a:br>
            <a:r>
              <a:rPr lang="ru-RU" sz="1600" dirty="0">
                <a:effectLst>
                  <a:outerShdw blurRad="38100" dist="38100" dir="2700000" algn="tl">
                    <a:srgbClr val="000000">
                      <a:alpha val="43137"/>
                    </a:srgbClr>
                  </a:outerShdw>
                </a:effectLst>
              </a:rPr>
              <a:t>(до 5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273 УК РФ – Создание, использование и распространение вредоносных программ для ЭВМ (5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274 УК РФ – Нарушение правил эксплуатации ЭВМ, систем ЭВМ или их сети (до 5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129 – Клевета (до 5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130 – Оскорбление (до 3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159 – Мошенничество (до 10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165 – Причинение имущественного ущерба путем обмана или злоупотребления доверием (до 5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146 – Нарушение авторских и смежных прав </a:t>
            </a:r>
            <a:br>
              <a:rPr lang="ru-RU" sz="1600" dirty="0">
                <a:effectLst>
                  <a:outerShdw blurRad="38100" dist="38100" dir="2700000" algn="tl">
                    <a:srgbClr val="000000">
                      <a:alpha val="43137"/>
                    </a:srgbClr>
                  </a:outerShdw>
                </a:effectLst>
              </a:rPr>
            </a:br>
            <a:r>
              <a:rPr lang="ru-RU" sz="1600" dirty="0">
                <a:effectLst>
                  <a:outerShdw blurRad="38100" dist="38100" dir="2700000" algn="tl">
                    <a:srgbClr val="000000">
                      <a:alpha val="43137"/>
                    </a:srgbClr>
                  </a:outerShdw>
                </a:effectLst>
              </a:rPr>
              <a:t>(до 10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242 –  Незаконное распространение порнографических материалов или предметов </a:t>
            </a:r>
            <a:r>
              <a:rPr lang="ru-RU" sz="1600" dirty="0" smtClean="0">
                <a:effectLst>
                  <a:outerShdw blurRad="38100" dist="38100" dir="2700000" algn="tl">
                    <a:srgbClr val="000000">
                      <a:alpha val="43137"/>
                    </a:srgbClr>
                  </a:outerShdw>
                </a:effectLst>
              </a:rPr>
              <a:t>(до </a:t>
            </a:r>
            <a:r>
              <a:rPr lang="ru-RU" sz="1600" dirty="0">
                <a:effectLst>
                  <a:outerShdw blurRad="38100" dist="38100" dir="2700000" algn="tl">
                    <a:srgbClr val="000000">
                      <a:alpha val="43137"/>
                    </a:srgbClr>
                  </a:outerShdw>
                </a:effectLst>
              </a:rPr>
              <a:t>5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a:p>
            <a:pPr lvl="0"/>
            <a:r>
              <a:rPr lang="ru-RU" sz="1600" dirty="0">
                <a:effectLst>
                  <a:outerShdw blurRad="38100" dist="38100" dir="2700000" algn="tl">
                    <a:srgbClr val="000000">
                      <a:alpha val="43137"/>
                    </a:srgbClr>
                  </a:outerShdw>
                </a:effectLst>
              </a:rPr>
              <a:t>ст. 242 (1) – Изготовление и оборот материалов или предметов </a:t>
            </a:r>
            <a:br>
              <a:rPr lang="ru-RU" sz="1600" dirty="0">
                <a:effectLst>
                  <a:outerShdw blurRad="38100" dist="38100" dir="2700000" algn="tl">
                    <a:srgbClr val="000000">
                      <a:alpha val="43137"/>
                    </a:srgbClr>
                  </a:outerShdw>
                </a:effectLst>
              </a:rPr>
            </a:br>
            <a:r>
              <a:rPr lang="ru-RU" sz="1600" dirty="0">
                <a:effectLst>
                  <a:outerShdw blurRad="38100" dist="38100" dir="2700000" algn="tl">
                    <a:srgbClr val="000000">
                      <a:alpha val="43137"/>
                    </a:srgbClr>
                  </a:outerShdw>
                </a:effectLst>
              </a:rPr>
              <a:t>с порнографическими изображениями несовершеннолетних </a:t>
            </a:r>
            <a:br>
              <a:rPr lang="ru-RU" sz="1600" dirty="0">
                <a:effectLst>
                  <a:outerShdw blurRad="38100" dist="38100" dir="2700000" algn="tl">
                    <a:srgbClr val="000000">
                      <a:alpha val="43137"/>
                    </a:srgbClr>
                  </a:outerShdw>
                </a:effectLst>
              </a:rPr>
            </a:br>
            <a:r>
              <a:rPr lang="ru-RU" sz="1600" dirty="0">
                <a:effectLst>
                  <a:outerShdw blurRad="38100" dist="38100" dir="2700000" algn="tl">
                    <a:srgbClr val="000000">
                      <a:alpha val="43137"/>
                    </a:srgbClr>
                  </a:outerShdw>
                </a:effectLst>
              </a:rPr>
              <a:t>(до 15 лет лишения свободы</a:t>
            </a:r>
            <a:r>
              <a:rPr lang="ru-RU" sz="1600" dirty="0" smtClean="0">
                <a:effectLst>
                  <a:outerShdw blurRad="38100" dist="38100" dir="2700000" algn="tl">
                    <a:srgbClr val="000000">
                      <a:alpha val="43137"/>
                    </a:srgbClr>
                  </a:outerShdw>
                </a:effectLst>
              </a:rPr>
              <a:t>)</a:t>
            </a:r>
            <a:endParaRPr lang="ru-RU"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7703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446049" y="360218"/>
            <a:ext cx="8541834" cy="434109"/>
          </a:xfrm>
        </p:spPr>
        <p:txBody>
          <a:bodyPr>
            <a:noAutofit/>
          </a:bodyPr>
          <a:lstStyle/>
          <a:p>
            <a:r>
              <a:rPr lang="ru-RU" sz="3400" b="1" dirty="0" smtClean="0">
                <a:effectLst>
                  <a:outerShdw blurRad="38100" dist="38100" dir="2700000" algn="tl">
                    <a:srgbClr val="000000">
                      <a:alpha val="43137"/>
                    </a:srgbClr>
                  </a:outerShdw>
                </a:effectLst>
              </a:rPr>
              <a:t>ИНТЕРНЕТ – ТЕРРИТОРИЯ ОТВЕТСТВЕННОСТИ</a:t>
            </a:r>
            <a:endParaRPr lang="ru-RU" sz="3400" b="1" dirty="0">
              <a:effectLst>
                <a:outerShdw blurRad="38100" dist="38100" dir="2700000" algn="tl">
                  <a:srgbClr val="000000">
                    <a:alpha val="43137"/>
                  </a:srgbClr>
                </a:outerShdw>
              </a:effectLst>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3009568524"/>
              </p:ext>
            </p:extLst>
          </p:nvPr>
        </p:nvGraphicFramePr>
        <p:xfrm>
          <a:off x="628650" y="1339272"/>
          <a:ext cx="4516005" cy="5227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4" descr="Картинки по запросу роскомнадзор лого"/>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1457" y="1142054"/>
            <a:ext cx="2420748" cy="141786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243931" y="2396226"/>
            <a:ext cx="2439257" cy="369332"/>
          </a:xfrm>
          <a:prstGeom prst="rect">
            <a:avLst/>
          </a:prstGeom>
        </p:spPr>
        <p:txBody>
          <a:bodyPr wrap="none">
            <a:spAutoFit/>
          </a:bodyPr>
          <a:lstStyle/>
          <a:p>
            <a:r>
              <a:rPr lang="ru-RU" b="1" dirty="0">
                <a:solidFill>
                  <a:srgbClr val="FFC000"/>
                </a:solidFill>
                <a:effectLst>
                  <a:outerShdw blurRad="38100" dist="38100" dir="2700000" algn="tl">
                    <a:srgbClr val="000000">
                      <a:alpha val="43137"/>
                    </a:srgbClr>
                  </a:outerShdw>
                </a:effectLst>
              </a:rPr>
              <a:t>https://eais.rkn.gov.ru/</a:t>
            </a:r>
          </a:p>
        </p:txBody>
      </p:sp>
      <p:pic>
        <p:nvPicPr>
          <p:cNvPr id="9222" name="Picture 6" descr="Картинки по запросу ЛИГА БЕЗОПАСНОГО ИНТЕРНЕТ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6713" y="3099666"/>
            <a:ext cx="2857500" cy="96440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144655" y="4191844"/>
            <a:ext cx="3538533" cy="369332"/>
          </a:xfrm>
          <a:prstGeom prst="rect">
            <a:avLst/>
          </a:prstGeom>
        </p:spPr>
        <p:txBody>
          <a:bodyPr wrap="none">
            <a:spAutoFit/>
          </a:bodyPr>
          <a:lstStyle/>
          <a:p>
            <a:r>
              <a:rPr lang="ru-RU" dirty="0">
                <a:solidFill>
                  <a:srgbClr val="00B050"/>
                </a:solidFill>
                <a:effectLst>
                  <a:outerShdw blurRad="38100" dist="38100" dir="2700000" algn="tl">
                    <a:srgbClr val="000000">
                      <a:alpha val="43137"/>
                    </a:srgbClr>
                  </a:outerShdw>
                </a:effectLst>
              </a:rPr>
              <a:t>http://www.ligainternet.ru/hotline/</a:t>
            </a:r>
          </a:p>
        </p:txBody>
      </p:sp>
      <p:pic>
        <p:nvPicPr>
          <p:cNvPr id="9224" name="Picture 8" descr="Картинки по запросу ДЕТИ ОНЛАЙН"/>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97215" y="4665020"/>
            <a:ext cx="2892194" cy="190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5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ПЕРСОНАЛЬНЫЕ ДАННЫЕ ЭТО:</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560" y="2086777"/>
            <a:ext cx="5178933" cy="3418096"/>
          </a:xfrm>
          <a:prstGeom prst="rect">
            <a:avLst/>
          </a:prstGeom>
        </p:spPr>
      </p:pic>
      <p:sp>
        <p:nvSpPr>
          <p:cNvPr id="5" name="Объект 4"/>
          <p:cNvSpPr>
            <a:spLocks noGrp="1"/>
          </p:cNvSpPr>
          <p:nvPr>
            <p:ph idx="1"/>
          </p:nvPr>
        </p:nvSpPr>
        <p:spPr>
          <a:xfrm>
            <a:off x="628650" y="1339273"/>
            <a:ext cx="7886700" cy="5209310"/>
          </a:xfrm>
        </p:spPr>
        <p:txBody>
          <a:bodyPr>
            <a:normAutofit/>
          </a:bodyPr>
          <a:lstStyle/>
          <a:p>
            <a:r>
              <a:rPr lang="ru-RU" sz="3200" dirty="0" smtClean="0">
                <a:ln w="0"/>
                <a:effectLst>
                  <a:outerShdw blurRad="38100" dist="19050" dir="2700000" algn="tl" rotWithShape="0">
                    <a:schemeClr val="dk1">
                      <a:alpha val="40000"/>
                    </a:schemeClr>
                  </a:outerShdw>
                </a:effectLst>
              </a:rPr>
              <a:t>Совокупность, набор </a:t>
            </a:r>
            <a:r>
              <a:rPr lang="ru-RU" sz="3200" dirty="0">
                <a:ln w="0"/>
                <a:effectLst>
                  <a:outerShdw blurRad="38100" dist="19050" dir="2700000" algn="tl" rotWithShape="0">
                    <a:schemeClr val="dk1">
                      <a:alpha val="40000"/>
                    </a:schemeClr>
                  </a:outerShdw>
                </a:effectLst>
              </a:rPr>
              <a:t>данных, </a:t>
            </a:r>
            <a:r>
              <a:rPr lang="ru-RU" sz="3200" dirty="0" smtClean="0">
                <a:ln w="0"/>
                <a:effectLst>
                  <a:outerShdw blurRad="38100" dist="19050" dir="2700000" algn="tl" rotWithShape="0">
                    <a:schemeClr val="dk1">
                      <a:alpha val="40000"/>
                    </a:schemeClr>
                  </a:outerShdw>
                </a:effectLst>
              </a:rPr>
              <a:t>которые </a:t>
            </a:r>
            <a:r>
              <a:rPr lang="ru-RU" sz="3200" dirty="0">
                <a:ln w="0"/>
                <a:effectLst>
                  <a:outerShdw blurRad="38100" dist="19050" dir="2700000" algn="tl" rotWithShape="0">
                    <a:schemeClr val="dk1">
                      <a:alpha val="40000"/>
                    </a:schemeClr>
                  </a:outerShdw>
                </a:effectLst>
              </a:rPr>
              <a:t>позволяют идентифицировать человека</a:t>
            </a:r>
          </a:p>
          <a:p>
            <a:pPr lvl="0"/>
            <a:endParaRPr lang="ru-RU" sz="3200" dirty="0" smtClean="0">
              <a:ln w="0"/>
              <a:effectLst>
                <a:outerShdw blurRad="38100" dist="19050" dir="2700000" algn="tl" rotWithShape="0">
                  <a:schemeClr val="dk1">
                    <a:alpha val="40000"/>
                  </a:schemeClr>
                </a:outerShdw>
              </a:effectLst>
            </a:endParaRPr>
          </a:p>
          <a:p>
            <a:pPr lvl="0"/>
            <a:endParaRPr lang="ru-RU" sz="3200" dirty="0" smtClean="0">
              <a:ln w="0"/>
              <a:effectLst>
                <a:outerShdw blurRad="38100" dist="19050" dir="2700000" algn="tl" rotWithShape="0">
                  <a:schemeClr val="dk1">
                    <a:alpha val="40000"/>
                  </a:schemeClr>
                </a:outerShdw>
              </a:effectLst>
            </a:endParaRPr>
          </a:p>
          <a:p>
            <a:pPr lvl="0"/>
            <a:endParaRPr lang="ru-RU" sz="3200" dirty="0" smtClean="0">
              <a:ln w="0"/>
              <a:effectLst>
                <a:outerShdw blurRad="38100" dist="19050" dir="2700000" algn="tl" rotWithShape="0">
                  <a:schemeClr val="dk1">
                    <a:alpha val="40000"/>
                  </a:schemeClr>
                </a:outerShdw>
              </a:effectLst>
            </a:endParaRPr>
          </a:p>
          <a:p>
            <a:pPr lvl="0"/>
            <a:endParaRPr lang="ru-RU" sz="3200" dirty="0">
              <a:ln w="0"/>
              <a:effectLst>
                <a:outerShdw blurRad="38100" dist="19050" dir="2700000" algn="tl" rotWithShape="0">
                  <a:schemeClr val="dk1">
                    <a:alpha val="40000"/>
                  </a:schemeClr>
                </a:outerShdw>
              </a:effectLst>
            </a:endParaRPr>
          </a:p>
          <a:p>
            <a:pPr lvl="0"/>
            <a:r>
              <a:rPr lang="ru-RU" sz="3200" dirty="0" smtClean="0">
                <a:ln w="0"/>
                <a:effectLst>
                  <a:outerShdw blurRad="38100" dist="19050" dir="2700000" algn="tl" rotWithShape="0">
                    <a:schemeClr val="dk1">
                      <a:alpha val="40000"/>
                    </a:schemeClr>
                  </a:outerShdw>
                </a:effectLst>
              </a:rPr>
              <a:t>фамилия</a:t>
            </a:r>
            <a:r>
              <a:rPr lang="ru-RU" sz="3200" dirty="0">
                <a:ln w="0"/>
                <a:effectLst>
                  <a:outerShdw blurRad="38100" dist="19050" dir="2700000" algn="tl" rotWithShape="0">
                    <a:schemeClr val="dk1">
                      <a:alpha val="40000"/>
                    </a:schemeClr>
                  </a:outerShdw>
                </a:effectLst>
              </a:rPr>
              <a:t>, имя, отчество, дата рождения, место рождения, место жительства, номер телефона, адрес электронной почты, фотография, возраст и пр.</a:t>
            </a:r>
          </a:p>
        </p:txBody>
      </p:sp>
    </p:spTree>
    <p:extLst>
      <p:ext uri="{BB962C8B-B14F-4D97-AF65-F5344CB8AC3E}">
        <p14:creationId xmlns:p14="http://schemas.microsoft.com/office/powerpoint/2010/main" val="1158546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4202883"/>
          </a:xfrm>
        </p:spPr>
        <p:txBody>
          <a:bodyPr>
            <a:normAutofit/>
          </a:bodyPr>
          <a:lstStyle/>
          <a:p>
            <a:pPr marL="0" indent="0">
              <a:buNone/>
            </a:pPr>
            <a:r>
              <a:rPr lang="ru-RU" b="1" dirty="0"/>
              <a:t>1. Персональные данные состоят из</a:t>
            </a:r>
            <a:r>
              <a:rPr lang="ru-RU" dirty="0"/>
              <a:t> </a:t>
            </a:r>
          </a:p>
          <a:p>
            <a:pPr lvl="0"/>
            <a:r>
              <a:rPr lang="ru-RU" dirty="0">
                <a:ln w="0"/>
                <a:effectLst>
                  <a:outerShdw blurRad="38100" dist="19050" dir="2700000" algn="tl" rotWithShape="0">
                    <a:schemeClr val="dk1">
                      <a:alpha val="40000"/>
                    </a:schemeClr>
                  </a:outerShdw>
                </a:effectLst>
              </a:rPr>
              <a:t>ФИО, возраст, домашний адрес и номер телефона</a:t>
            </a:r>
          </a:p>
          <a:p>
            <a:pPr lvl="0"/>
            <a:r>
              <a:rPr lang="ru-RU" dirty="0">
                <a:ln w="0"/>
                <a:effectLst>
                  <a:outerShdw blurRad="38100" dist="19050" dir="2700000" algn="tl" rotWithShape="0">
                    <a:schemeClr val="dk1">
                      <a:alpha val="40000"/>
                    </a:schemeClr>
                  </a:outerShdw>
                </a:effectLst>
              </a:rPr>
              <a:t>Группа крови, отпечатки пальцев, медицинские диагнозы</a:t>
            </a:r>
          </a:p>
          <a:p>
            <a:pPr lvl="0"/>
            <a:r>
              <a:rPr lang="ru-RU" dirty="0">
                <a:ln w="0"/>
                <a:effectLst>
                  <a:outerShdw blurRad="38100" dist="19050" dir="2700000" algn="tl" rotWithShape="0">
                    <a:schemeClr val="dk1">
                      <a:alpha val="40000"/>
                    </a:schemeClr>
                  </a:outerShdw>
                </a:effectLst>
              </a:rPr>
              <a:t>Сведения об образовании, фотографии</a:t>
            </a:r>
          </a:p>
          <a:p>
            <a:pPr lvl="0"/>
            <a:r>
              <a:rPr lang="ru-RU" dirty="0">
                <a:ln w="0"/>
                <a:effectLst>
                  <a:outerShdw blurRad="38100" dist="19050" dir="2700000" algn="tl" rotWithShape="0">
                    <a:schemeClr val="dk1">
                      <a:alpha val="40000"/>
                    </a:schemeClr>
                  </a:outerShdw>
                </a:effectLst>
              </a:rPr>
              <a:t>Все вышеперечисленное. Персональные данные - это информация, по которой тебя можно </a:t>
            </a:r>
            <a:r>
              <a:rPr lang="ru-RU" dirty="0" smtClean="0">
                <a:ln w="0"/>
                <a:effectLst>
                  <a:outerShdw blurRad="38100" dist="19050" dir="2700000" algn="tl" rotWithShape="0">
                    <a:schemeClr val="dk1">
                      <a:alpha val="40000"/>
                    </a:schemeClr>
                  </a:outerShdw>
                </a:effectLst>
              </a:rPr>
              <a:t>идентифицировать</a:t>
            </a:r>
            <a:endParaRPr lang="ru-RU"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246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2" end="2"/>
                                            </p:txEl>
                                          </p:spTgt>
                                        </p:tgtEl>
                                      </p:cBhvr>
                                    </p:animEffect>
                                    <p:set>
                                      <p:cBhvr>
                                        <p:cTn id="10" dur="1" fill="hold">
                                          <p:stCondLst>
                                            <p:cond delay="499"/>
                                          </p:stCondLst>
                                        </p:cTn>
                                        <p:tgtEl>
                                          <p:spTgt spid="5">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xEl>
                                              <p:pRg st="3" end="3"/>
                                            </p:txEl>
                                          </p:spTgt>
                                        </p:tgtEl>
                                      </p:cBhvr>
                                    </p:animEffect>
                                    <p:set>
                                      <p:cBhvr>
                                        <p:cTn id="13" dur="1" fill="hold">
                                          <p:stCondLst>
                                            <p:cond delay="499"/>
                                          </p:stCondLst>
                                        </p:cTn>
                                        <p:tgtEl>
                                          <p:spTgt spid="5">
                                            <p:txEl>
                                              <p:pRg st="3" end="3"/>
                                            </p:txEl>
                                          </p:spTgt>
                                        </p:tgtEl>
                                        <p:attrNameLst>
                                          <p:attrName>style.visibility</p:attrName>
                                        </p:attrNameLst>
                                      </p:cBhvr>
                                      <p:to>
                                        <p:strVal val="hidden"/>
                                      </p:to>
                                    </p:set>
                                  </p:childTnLst>
                                </p:cTn>
                              </p:par>
                              <p:par>
                                <p:cTn id="14" presetID="16" presetClass="emph" presetSubtype="0" fill="hold" nodeType="withEffect">
                                  <p:stCondLst>
                                    <p:cond delay="0"/>
                                  </p:stCondLst>
                                  <p:childTnLst>
                                    <p:set>
                                      <p:cBhvr override="childStyle">
                                        <p:cTn id="15" dur="500" fill="hold"/>
                                        <p:tgtEl>
                                          <p:spTgt spid="5">
                                            <p:txEl>
                                              <p:pRg st="4" end="4"/>
                                            </p:txEl>
                                          </p:spTgt>
                                        </p:tgtEl>
                                        <p:attrNameLst>
                                          <p:attrName>style.color</p:attrName>
                                        </p:attrNameLst>
                                      </p:cBhvr>
                                      <p:to>
                                        <p:clrVal>
                                          <a:srgbClr val="008000"/>
                                        </p:clrVal>
                                      </p:to>
                                    </p:set>
                                    <p:set>
                                      <p:cBhvr>
                                        <p:cTn id="16" dur="500" fill="hold"/>
                                        <p:tgtEl>
                                          <p:spTgt spid="5">
                                            <p:txEl>
                                              <p:pRg st="4" end="4"/>
                                            </p:txEl>
                                          </p:spTgt>
                                        </p:tgtEl>
                                        <p:attrNameLst>
                                          <p:attrName>fillcolor</p:attrName>
                                        </p:attrNameLst>
                                      </p:cBhvr>
                                      <p:to>
                                        <p:clrVal>
                                          <a:srgbClr val="008000"/>
                                        </p:clrVal>
                                      </p:to>
                                    </p:set>
                                    <p:set>
                                      <p:cBhvr>
                                        <p:cTn id="17"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4202883"/>
          </a:xfrm>
        </p:spPr>
        <p:txBody>
          <a:bodyPr>
            <a:normAutofit/>
          </a:bodyPr>
          <a:lstStyle/>
          <a:p>
            <a:pPr marL="0" indent="0">
              <a:buNone/>
            </a:pPr>
            <a:r>
              <a:rPr lang="ru-RU" b="1" dirty="0" smtClean="0"/>
              <a:t>2. </a:t>
            </a:r>
            <a:r>
              <a:rPr lang="ru-RU" b="1" dirty="0"/>
              <a:t>Можешь ли ты контролировать размещение своих фотографий в сети Интернет, если выкладываешь их в социальные сети?</a:t>
            </a:r>
            <a:r>
              <a:rPr lang="ru-RU" dirty="0" smtClean="0"/>
              <a:t> </a:t>
            </a:r>
            <a:endParaRPr lang="ru-RU" dirty="0"/>
          </a:p>
          <a:p>
            <a:pPr lvl="0"/>
            <a:r>
              <a:rPr lang="ru-RU" dirty="0">
                <a:ln w="0"/>
                <a:effectLst>
                  <a:outerShdw blurRad="38100" dist="19050" dir="2700000" algn="tl" rotWithShape="0">
                    <a:schemeClr val="dk1">
                      <a:alpha val="40000"/>
                    </a:schemeClr>
                  </a:outerShdw>
                </a:effectLst>
              </a:rPr>
              <a:t>Д</a:t>
            </a:r>
            <a:r>
              <a:rPr lang="ru-RU" dirty="0" smtClean="0">
                <a:ln w="0"/>
                <a:effectLst>
                  <a:outerShdw blurRad="38100" dist="19050" dir="2700000" algn="tl" rotWithShape="0">
                    <a:schemeClr val="dk1">
                      <a:alpha val="40000"/>
                    </a:schemeClr>
                  </a:outerShdw>
                </a:effectLst>
              </a:rPr>
              <a:t>а</a:t>
            </a:r>
            <a:endParaRPr lang="ru-RU" dirty="0">
              <a:ln w="0"/>
              <a:effectLst>
                <a:outerShdw blurRad="38100" dist="19050" dir="2700000" algn="tl" rotWithShape="0">
                  <a:schemeClr val="dk1">
                    <a:alpha val="40000"/>
                  </a:schemeClr>
                </a:outerShdw>
              </a:effectLst>
            </a:endParaRPr>
          </a:p>
          <a:p>
            <a:pPr lvl="0"/>
            <a:r>
              <a:rPr lang="ru-RU" dirty="0">
                <a:ln w="0"/>
                <a:effectLst>
                  <a:outerShdw blurRad="38100" dist="19050" dir="2700000" algn="tl" rotWithShape="0">
                    <a:schemeClr val="dk1">
                      <a:alpha val="40000"/>
                    </a:schemeClr>
                  </a:outerShdw>
                </a:effectLst>
              </a:rPr>
              <a:t>Н</a:t>
            </a:r>
            <a:r>
              <a:rPr lang="ru-RU" dirty="0" smtClean="0">
                <a:ln w="0"/>
                <a:effectLst>
                  <a:outerShdw blurRad="38100" dist="19050" dir="2700000" algn="tl" rotWithShape="0">
                    <a:schemeClr val="dk1">
                      <a:alpha val="40000"/>
                    </a:schemeClr>
                  </a:outerShdw>
                </a:effectLst>
              </a:rPr>
              <a:t>ет</a:t>
            </a:r>
            <a:endParaRPr lang="ru-RU"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189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6" presetClass="emph" presetSubtype="0" fill="hold" nodeType="withEffect">
                                  <p:stCondLst>
                                    <p:cond delay="0"/>
                                  </p:stCondLst>
                                  <p:childTnLst>
                                    <p:set>
                                      <p:cBhvr override="childStyle">
                                        <p:cTn id="9" dur="500" fill="hold"/>
                                        <p:tgtEl>
                                          <p:spTgt spid="5">
                                            <p:txEl>
                                              <p:pRg st="2" end="2"/>
                                            </p:txEl>
                                          </p:spTgt>
                                        </p:tgtEl>
                                        <p:attrNameLst>
                                          <p:attrName>style.color</p:attrName>
                                        </p:attrNameLst>
                                      </p:cBhvr>
                                      <p:to>
                                        <p:clrVal>
                                          <a:srgbClr val="008000"/>
                                        </p:clrVal>
                                      </p:to>
                                    </p:set>
                                    <p:set>
                                      <p:cBhvr>
                                        <p:cTn id="10" dur="500" fill="hold"/>
                                        <p:tgtEl>
                                          <p:spTgt spid="5">
                                            <p:txEl>
                                              <p:pRg st="2" end="2"/>
                                            </p:txEl>
                                          </p:spTgt>
                                        </p:tgtEl>
                                        <p:attrNameLst>
                                          <p:attrName>fillcolor</p:attrName>
                                        </p:attrNameLst>
                                      </p:cBhvr>
                                      <p:to>
                                        <p:clrVal>
                                          <a:srgbClr val="008000"/>
                                        </p:clrVal>
                                      </p:to>
                                    </p:set>
                                    <p:set>
                                      <p:cBhvr>
                                        <p:cTn id="11"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4202883"/>
          </a:xfrm>
        </p:spPr>
        <p:txBody>
          <a:bodyPr>
            <a:normAutofit/>
          </a:bodyPr>
          <a:lstStyle/>
          <a:p>
            <a:pPr marL="0" indent="0">
              <a:buNone/>
            </a:pPr>
            <a:r>
              <a:rPr lang="ru-RU" b="1" dirty="0" smtClean="0"/>
              <a:t>3. </a:t>
            </a:r>
            <a:r>
              <a:rPr lang="ru-RU" b="1" dirty="0"/>
              <a:t>Друг устраивает вечеринку в выходные, и все ваши друзья приглашены. Правильно ли будет разместить дату, время и место на сайте, потому что тогда у каждого будут детали этой встречи</a:t>
            </a:r>
            <a:r>
              <a:rPr lang="ru-RU" b="1" dirty="0" smtClean="0"/>
              <a:t>?</a:t>
            </a:r>
            <a:r>
              <a:rPr lang="ru-RU" dirty="0" smtClean="0"/>
              <a:t> </a:t>
            </a:r>
            <a:endParaRPr lang="ru-RU" dirty="0"/>
          </a:p>
          <a:p>
            <a:pPr lvl="0"/>
            <a:r>
              <a:rPr lang="ru-RU" dirty="0">
                <a:ln w="0"/>
                <a:effectLst>
                  <a:outerShdw blurRad="38100" dist="19050" dir="2700000" algn="tl" rotWithShape="0">
                    <a:schemeClr val="dk1">
                      <a:alpha val="40000"/>
                    </a:schemeClr>
                  </a:outerShdw>
                </a:effectLst>
              </a:rPr>
              <a:t>Д</a:t>
            </a:r>
            <a:r>
              <a:rPr lang="ru-RU" dirty="0" smtClean="0">
                <a:ln w="0"/>
                <a:effectLst>
                  <a:outerShdw blurRad="38100" dist="19050" dir="2700000" algn="tl" rotWithShape="0">
                    <a:schemeClr val="dk1">
                      <a:alpha val="40000"/>
                    </a:schemeClr>
                  </a:outerShdw>
                </a:effectLst>
              </a:rPr>
              <a:t>а</a:t>
            </a:r>
            <a:endParaRPr lang="ru-RU" dirty="0">
              <a:ln w="0"/>
              <a:effectLst>
                <a:outerShdw blurRad="38100" dist="19050" dir="2700000" algn="tl" rotWithShape="0">
                  <a:schemeClr val="dk1">
                    <a:alpha val="40000"/>
                  </a:schemeClr>
                </a:outerShdw>
              </a:effectLst>
            </a:endParaRPr>
          </a:p>
          <a:p>
            <a:pPr lvl="0"/>
            <a:r>
              <a:rPr lang="ru-RU" dirty="0">
                <a:ln w="0"/>
                <a:effectLst>
                  <a:outerShdw blurRad="38100" dist="19050" dir="2700000" algn="tl" rotWithShape="0">
                    <a:schemeClr val="dk1">
                      <a:alpha val="40000"/>
                    </a:schemeClr>
                  </a:outerShdw>
                </a:effectLst>
              </a:rPr>
              <a:t>Н</a:t>
            </a:r>
            <a:r>
              <a:rPr lang="ru-RU" dirty="0" smtClean="0">
                <a:ln w="0"/>
                <a:effectLst>
                  <a:outerShdw blurRad="38100" dist="19050" dir="2700000" algn="tl" rotWithShape="0">
                    <a:schemeClr val="dk1">
                      <a:alpha val="40000"/>
                    </a:schemeClr>
                  </a:outerShdw>
                </a:effectLst>
              </a:rPr>
              <a:t>ет</a:t>
            </a:r>
            <a:endParaRPr lang="ru-RU"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129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6" presetClass="emph" presetSubtype="0" fill="hold" nodeType="withEffect">
                                  <p:stCondLst>
                                    <p:cond delay="0"/>
                                  </p:stCondLst>
                                  <p:childTnLst>
                                    <p:set>
                                      <p:cBhvr override="childStyle">
                                        <p:cTn id="9" dur="500" fill="hold"/>
                                        <p:tgtEl>
                                          <p:spTgt spid="5">
                                            <p:txEl>
                                              <p:pRg st="2" end="2"/>
                                            </p:txEl>
                                          </p:spTgt>
                                        </p:tgtEl>
                                        <p:attrNameLst>
                                          <p:attrName>style.color</p:attrName>
                                        </p:attrNameLst>
                                      </p:cBhvr>
                                      <p:to>
                                        <p:clrVal>
                                          <a:srgbClr val="008000"/>
                                        </p:clrVal>
                                      </p:to>
                                    </p:set>
                                    <p:set>
                                      <p:cBhvr>
                                        <p:cTn id="10" dur="500" fill="hold"/>
                                        <p:tgtEl>
                                          <p:spTgt spid="5">
                                            <p:txEl>
                                              <p:pRg st="2" end="2"/>
                                            </p:txEl>
                                          </p:spTgt>
                                        </p:tgtEl>
                                        <p:attrNameLst>
                                          <p:attrName>fillcolor</p:attrName>
                                        </p:attrNameLst>
                                      </p:cBhvr>
                                      <p:to>
                                        <p:clrVal>
                                          <a:srgbClr val="008000"/>
                                        </p:clrVal>
                                      </p:to>
                                    </p:set>
                                    <p:set>
                                      <p:cBhvr>
                                        <p:cTn id="11"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4202883"/>
          </a:xfrm>
        </p:spPr>
        <p:txBody>
          <a:bodyPr>
            <a:normAutofit/>
          </a:bodyPr>
          <a:lstStyle/>
          <a:p>
            <a:pPr marL="0" indent="0">
              <a:buNone/>
            </a:pPr>
            <a:r>
              <a:rPr lang="ru-RU" b="1" dirty="0" smtClean="0"/>
              <a:t>4. </a:t>
            </a:r>
            <a:r>
              <a:rPr lang="ru-RU" b="1" dirty="0"/>
              <a:t>Какие файлы ты разместишь в социальных сетях</a:t>
            </a:r>
            <a:r>
              <a:rPr lang="ru-RU" b="1" dirty="0" smtClean="0"/>
              <a:t>?</a:t>
            </a:r>
            <a:r>
              <a:rPr lang="ru-RU" dirty="0" smtClean="0"/>
              <a:t> </a:t>
            </a:r>
            <a:endParaRPr lang="ru-RU" dirty="0"/>
          </a:p>
          <a:p>
            <a:pPr lvl="0"/>
            <a:r>
              <a:rPr lang="ru-RU" dirty="0">
                <a:ln w="0"/>
                <a:effectLst>
                  <a:outerShdw blurRad="38100" dist="19050" dir="2700000" algn="tl" rotWithShape="0">
                    <a:schemeClr val="dk1">
                      <a:alpha val="40000"/>
                    </a:schemeClr>
                  </a:outerShdw>
                </a:effectLst>
              </a:rPr>
              <a:t>Все, что захочу, это смешно и интересно – моим друзьям понравится</a:t>
            </a:r>
            <a:r>
              <a:rPr lang="ru-RU" dirty="0" smtClean="0">
                <a:ln w="0"/>
                <a:effectLst>
                  <a:outerShdw blurRad="38100" dist="19050" dir="2700000" algn="tl" rotWithShape="0">
                    <a:schemeClr val="dk1">
                      <a:alpha val="40000"/>
                    </a:schemeClr>
                  </a:outerShdw>
                </a:effectLst>
              </a:rPr>
              <a:t>!</a:t>
            </a:r>
          </a:p>
          <a:p>
            <a:pPr lvl="0"/>
            <a:r>
              <a:rPr lang="ru-RU" dirty="0">
                <a:ln w="0"/>
                <a:effectLst>
                  <a:outerShdw blurRad="38100" dist="19050" dir="2700000" algn="tl" rotWithShape="0">
                    <a:schemeClr val="dk1">
                      <a:alpha val="40000"/>
                    </a:schemeClr>
                  </a:outerShdw>
                </a:effectLst>
              </a:rPr>
              <a:t>Сначала подумаю. Буду ли я чувствовать себя комфортно, если родители, учителя увидят то, что я публикую?</a:t>
            </a:r>
          </a:p>
          <a:p>
            <a:pPr lvl="0"/>
            <a:r>
              <a:rPr lang="ru-RU" dirty="0">
                <a:ln w="0"/>
                <a:effectLst>
                  <a:outerShdw blurRad="38100" dist="19050" dir="2700000" algn="tl" rotWithShape="0">
                    <a:schemeClr val="dk1">
                      <a:alpha val="40000"/>
                    </a:schemeClr>
                  </a:outerShdw>
                </a:effectLst>
              </a:rPr>
              <a:t>Фотографии, ФИО, адрес</a:t>
            </a:r>
          </a:p>
          <a:p>
            <a:pPr lvl="0"/>
            <a:endParaRPr lang="ru-RU"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0789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6" presetClass="emph" presetSubtype="0" fill="hold" nodeType="withEffect">
                                  <p:stCondLst>
                                    <p:cond delay="0"/>
                                  </p:stCondLst>
                                  <p:childTnLst>
                                    <p:set>
                                      <p:cBhvr override="childStyle">
                                        <p:cTn id="9" dur="500" fill="hold"/>
                                        <p:tgtEl>
                                          <p:spTgt spid="5">
                                            <p:txEl>
                                              <p:pRg st="2" end="2"/>
                                            </p:txEl>
                                          </p:spTgt>
                                        </p:tgtEl>
                                        <p:attrNameLst>
                                          <p:attrName>style.color</p:attrName>
                                        </p:attrNameLst>
                                      </p:cBhvr>
                                      <p:to>
                                        <p:clrVal>
                                          <a:srgbClr val="008000"/>
                                        </p:clrVal>
                                      </p:to>
                                    </p:set>
                                    <p:set>
                                      <p:cBhvr>
                                        <p:cTn id="10" dur="500" fill="hold"/>
                                        <p:tgtEl>
                                          <p:spTgt spid="5">
                                            <p:txEl>
                                              <p:pRg st="2" end="2"/>
                                            </p:txEl>
                                          </p:spTgt>
                                        </p:tgtEl>
                                        <p:attrNameLst>
                                          <p:attrName>fillcolor</p:attrName>
                                        </p:attrNameLst>
                                      </p:cBhvr>
                                      <p:to>
                                        <p:clrVal>
                                          <a:srgbClr val="008000"/>
                                        </p:clrVal>
                                      </p:to>
                                    </p:set>
                                    <p:set>
                                      <p:cBhvr>
                                        <p:cTn id="11" dur="500" fill="hold"/>
                                        <p:tgtEl>
                                          <p:spTgt spid="5">
                                            <p:txEl>
                                              <p:pRg st="2" end="2"/>
                                            </p:txEl>
                                          </p:spTgt>
                                        </p:tgtEl>
                                        <p:attrNameLst>
                                          <p:attrName>fill.type</p:attrName>
                                        </p:attrNameLst>
                                      </p:cBhvr>
                                      <p:to>
                                        <p:strVal val="solid"/>
                                      </p:to>
                                    </p:set>
                                  </p:childTnLst>
                                </p:cTn>
                              </p:par>
                              <p:par>
                                <p:cTn id="12" presetID="10" presetClass="exit" presetSubtype="0" fill="hold" nodeType="withEffect">
                                  <p:stCondLst>
                                    <p:cond delay="0"/>
                                  </p:stCondLst>
                                  <p:childTnLst>
                                    <p:animEffect transition="out" filter="fade">
                                      <p:cBhvr>
                                        <p:cTn id="13" dur="500"/>
                                        <p:tgtEl>
                                          <p:spTgt spid="5">
                                            <p:txEl>
                                              <p:pRg st="3" end="3"/>
                                            </p:txEl>
                                          </p:spTgt>
                                        </p:tgtEl>
                                      </p:cBhvr>
                                    </p:animEffect>
                                    <p:set>
                                      <p:cBhvr>
                                        <p:cTn id="14"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4202883"/>
          </a:xfrm>
        </p:spPr>
        <p:txBody>
          <a:bodyPr>
            <a:normAutofit/>
          </a:bodyPr>
          <a:lstStyle/>
          <a:p>
            <a:pPr marL="0" indent="0">
              <a:buNone/>
            </a:pPr>
            <a:r>
              <a:rPr lang="ru-RU" b="1" dirty="0" smtClean="0"/>
              <a:t>5. </a:t>
            </a:r>
            <a:r>
              <a:rPr lang="ru-RU" b="1" dirty="0"/>
              <a:t>Может ли твой друг заходить в твой аккаунт и отправлять от твоего имени сообщения</a:t>
            </a:r>
            <a:r>
              <a:rPr lang="ru-RU" b="1" dirty="0" smtClean="0"/>
              <a:t>?</a:t>
            </a:r>
            <a:r>
              <a:rPr lang="ru-RU" dirty="0" smtClean="0"/>
              <a:t> </a:t>
            </a:r>
            <a:endParaRPr lang="ru-RU" dirty="0"/>
          </a:p>
          <a:p>
            <a:pPr lvl="0"/>
            <a:r>
              <a:rPr lang="ru-RU" dirty="0">
                <a:ln w="0"/>
                <a:effectLst>
                  <a:outerShdw blurRad="38100" dist="19050" dir="2700000" algn="tl" rotWithShape="0">
                    <a:schemeClr val="dk1">
                      <a:alpha val="40000"/>
                    </a:schemeClr>
                  </a:outerShdw>
                </a:effectLst>
              </a:rPr>
              <a:t>Да, потому что он мой друг, и я ему доверяю</a:t>
            </a:r>
          </a:p>
          <a:p>
            <a:pPr lvl="0"/>
            <a:r>
              <a:rPr lang="ru-RU" dirty="0">
                <a:ln w="0"/>
                <a:effectLst>
                  <a:outerShdw blurRad="38100" dist="19050" dir="2700000" algn="tl" rotWithShape="0">
                    <a:schemeClr val="dk1">
                      <a:alpha val="40000"/>
                    </a:schemeClr>
                  </a:outerShdw>
                </a:effectLst>
              </a:rPr>
              <a:t>Нет. Имея доступ к твоему аккаунту, друг может иметь доступ не только к тем файлам, которые ты разрешил смотреть, но и ко всем остальным данным</a:t>
            </a:r>
          </a:p>
        </p:txBody>
      </p:sp>
    </p:spTree>
    <p:extLst>
      <p:ext uri="{BB962C8B-B14F-4D97-AF65-F5344CB8AC3E}">
        <p14:creationId xmlns:p14="http://schemas.microsoft.com/office/powerpoint/2010/main" val="244361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6" presetClass="emph" presetSubtype="0" fill="hold" nodeType="withEffect">
                                  <p:stCondLst>
                                    <p:cond delay="0"/>
                                  </p:stCondLst>
                                  <p:childTnLst>
                                    <p:set>
                                      <p:cBhvr override="childStyle">
                                        <p:cTn id="9" dur="500" fill="hold"/>
                                        <p:tgtEl>
                                          <p:spTgt spid="5">
                                            <p:txEl>
                                              <p:pRg st="2" end="2"/>
                                            </p:txEl>
                                          </p:spTgt>
                                        </p:tgtEl>
                                        <p:attrNameLst>
                                          <p:attrName>style.color</p:attrName>
                                        </p:attrNameLst>
                                      </p:cBhvr>
                                      <p:to>
                                        <p:clrVal>
                                          <a:srgbClr val="008000"/>
                                        </p:clrVal>
                                      </p:to>
                                    </p:set>
                                    <p:set>
                                      <p:cBhvr>
                                        <p:cTn id="10" dur="500" fill="hold"/>
                                        <p:tgtEl>
                                          <p:spTgt spid="5">
                                            <p:txEl>
                                              <p:pRg st="2" end="2"/>
                                            </p:txEl>
                                          </p:spTgt>
                                        </p:tgtEl>
                                        <p:attrNameLst>
                                          <p:attrName>fillcolor</p:attrName>
                                        </p:attrNameLst>
                                      </p:cBhvr>
                                      <p:to>
                                        <p:clrVal>
                                          <a:srgbClr val="008000"/>
                                        </p:clrVal>
                                      </p:to>
                                    </p:set>
                                    <p:set>
                                      <p:cBhvr>
                                        <p:cTn id="11"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
        <p:nvSpPr>
          <p:cNvPr id="4" name="Заголовок 3"/>
          <p:cNvSpPr>
            <a:spLocks noGrp="1"/>
          </p:cNvSpPr>
          <p:nvPr>
            <p:ph type="title"/>
          </p:nvPr>
        </p:nvSpPr>
        <p:spPr>
          <a:xfrm>
            <a:off x="628650" y="360218"/>
            <a:ext cx="7886700" cy="434109"/>
          </a:xfrm>
        </p:spPr>
        <p:txBody>
          <a:bodyPr>
            <a:noAutofit/>
          </a:bodyPr>
          <a:lstStyle/>
          <a:p>
            <a:r>
              <a:rPr lang="ru-RU" sz="3600" b="1" dirty="0" smtClean="0">
                <a:effectLst>
                  <a:outerShdw blurRad="38100" dist="38100" dir="2700000" algn="tl">
                    <a:srgbClr val="000000">
                      <a:alpha val="43137"/>
                    </a:srgbClr>
                  </a:outerShdw>
                </a:effectLst>
              </a:rPr>
              <a:t>ТЕСТ</a:t>
            </a:r>
            <a:endParaRPr lang="ru-RU" sz="3600" b="1" dirty="0">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8" y="4948903"/>
            <a:ext cx="2423757" cy="1599679"/>
          </a:xfrm>
          <a:prstGeom prst="rect">
            <a:avLst/>
          </a:prstGeom>
        </p:spPr>
      </p:pic>
      <p:sp>
        <p:nvSpPr>
          <p:cNvPr id="5" name="Объект 4"/>
          <p:cNvSpPr>
            <a:spLocks noGrp="1"/>
          </p:cNvSpPr>
          <p:nvPr>
            <p:ph idx="1"/>
          </p:nvPr>
        </p:nvSpPr>
        <p:spPr>
          <a:xfrm>
            <a:off x="628650" y="1339273"/>
            <a:ext cx="7886700" cy="5128434"/>
          </a:xfrm>
        </p:spPr>
        <p:txBody>
          <a:bodyPr>
            <a:normAutofit/>
          </a:bodyPr>
          <a:lstStyle/>
          <a:p>
            <a:pPr marL="0" indent="0">
              <a:buNone/>
            </a:pPr>
            <a:r>
              <a:rPr lang="ru-RU" b="1" dirty="0" smtClean="0"/>
              <a:t>6. </a:t>
            </a:r>
            <a:r>
              <a:rPr lang="ru-RU" b="1" dirty="0"/>
              <a:t>При заполнении онлайн-формы для ввода данных, которые будут опубликованы, какие данные не стоит указывать</a:t>
            </a:r>
            <a:r>
              <a:rPr lang="ru-RU" b="1" dirty="0" smtClean="0"/>
              <a:t>?</a:t>
            </a:r>
            <a:r>
              <a:rPr lang="ru-RU" dirty="0" smtClean="0"/>
              <a:t> </a:t>
            </a:r>
            <a:endParaRPr lang="ru-RU" dirty="0"/>
          </a:p>
          <a:p>
            <a:pPr lvl="0"/>
            <a:r>
              <a:rPr lang="ru-RU" dirty="0" err="1" smtClean="0">
                <a:ln w="0"/>
                <a:effectLst>
                  <a:outerShdw blurRad="38100" dist="19050" dir="2700000" algn="tl" rotWithShape="0">
                    <a:schemeClr val="dk1">
                      <a:alpha val="40000"/>
                    </a:schemeClr>
                  </a:outerShdw>
                </a:effectLst>
              </a:rPr>
              <a:t>Никнэйм</a:t>
            </a:r>
            <a:r>
              <a:rPr lang="ru-RU" dirty="0" smtClean="0">
                <a:ln w="0"/>
                <a:effectLst>
                  <a:outerShdw blurRad="38100" dist="19050" dir="2700000" algn="tl" rotWithShape="0">
                    <a:schemeClr val="dk1">
                      <a:alpha val="40000"/>
                    </a:schemeClr>
                  </a:outerShdw>
                </a:effectLst>
              </a:rPr>
              <a:t> </a:t>
            </a:r>
            <a:r>
              <a:rPr lang="ru-RU" dirty="0">
                <a:ln w="0"/>
                <a:effectLst>
                  <a:outerShdw blurRad="38100" dist="19050" dir="2700000" algn="tl" rotWithShape="0">
                    <a:schemeClr val="dk1">
                      <a:alpha val="40000"/>
                    </a:schemeClr>
                  </a:outerShdw>
                </a:effectLst>
              </a:rPr>
              <a:t>или </a:t>
            </a:r>
            <a:r>
              <a:rPr lang="ru-RU" dirty="0" smtClean="0">
                <a:ln w="0"/>
                <a:effectLst>
                  <a:outerShdw blurRad="38100" dist="19050" dir="2700000" algn="tl" rotWithShape="0">
                    <a:schemeClr val="dk1">
                      <a:alpha val="40000"/>
                    </a:schemeClr>
                  </a:outerShdw>
                </a:effectLst>
              </a:rPr>
              <a:t>псевдоним</a:t>
            </a:r>
          </a:p>
          <a:p>
            <a:r>
              <a:rPr lang="ru-RU" dirty="0">
                <a:ln w="0"/>
                <a:effectLst>
                  <a:outerShdw blurRad="38100" dist="19050" dir="2700000" algn="tl" rotWithShape="0">
                    <a:schemeClr val="dk1">
                      <a:alpha val="40000"/>
                    </a:schemeClr>
                  </a:outerShdw>
                </a:effectLst>
              </a:rPr>
              <a:t>ФИО</a:t>
            </a:r>
          </a:p>
          <a:p>
            <a:r>
              <a:rPr lang="ru-RU" dirty="0">
                <a:ln w="0"/>
                <a:effectLst>
                  <a:outerShdw blurRad="38100" dist="19050" dir="2700000" algn="tl" rotWithShape="0">
                    <a:schemeClr val="dk1">
                      <a:alpha val="40000"/>
                    </a:schemeClr>
                  </a:outerShdw>
                </a:effectLst>
              </a:rPr>
              <a:t>Адрес, где ты живешь</a:t>
            </a:r>
          </a:p>
          <a:p>
            <a:r>
              <a:rPr lang="ru-RU" dirty="0">
                <a:ln w="0"/>
                <a:effectLst>
                  <a:outerShdw blurRad="38100" dist="19050" dir="2700000" algn="tl" rotWithShape="0">
                    <a:schemeClr val="dk1">
                      <a:alpha val="40000"/>
                    </a:schemeClr>
                  </a:outerShdw>
                </a:effectLst>
              </a:rPr>
              <a:t>Адрес, где ты </a:t>
            </a:r>
            <a:r>
              <a:rPr lang="ru-RU" dirty="0" smtClean="0">
                <a:ln w="0"/>
                <a:effectLst>
                  <a:outerShdw blurRad="38100" dist="19050" dir="2700000" algn="tl" rotWithShape="0">
                    <a:schemeClr val="dk1">
                      <a:alpha val="40000"/>
                    </a:schemeClr>
                  </a:outerShdw>
                </a:effectLst>
              </a:rPr>
              <a:t>учишься</a:t>
            </a:r>
          </a:p>
          <a:p>
            <a:pPr marL="0" indent="0">
              <a:buNone/>
            </a:pPr>
            <a:endParaRPr lang="ru-RU" dirty="0" smtClean="0"/>
          </a:p>
          <a:p>
            <a:pPr marL="0" indent="0">
              <a:buNone/>
            </a:pPr>
            <a:r>
              <a:rPr lang="ru-RU" i="1" dirty="0" smtClean="0"/>
              <a:t>Допускается несколько</a:t>
            </a:r>
            <a:br>
              <a:rPr lang="ru-RU" i="1" dirty="0" smtClean="0"/>
            </a:br>
            <a:r>
              <a:rPr lang="ru-RU" i="1" dirty="0" smtClean="0"/>
              <a:t>вариантов </a:t>
            </a:r>
            <a:r>
              <a:rPr lang="ru-RU" i="1" dirty="0"/>
              <a:t>ответа</a:t>
            </a:r>
          </a:p>
          <a:p>
            <a:endParaRPr lang="ru-RU" dirty="0">
              <a:ln w="0"/>
              <a:effectLst>
                <a:outerShdw blurRad="38100" dist="19050" dir="2700000" algn="tl" rotWithShape="0">
                  <a:schemeClr val="dk1">
                    <a:alpha val="40000"/>
                  </a:schemeClr>
                </a:outerShdw>
              </a:effectLst>
            </a:endParaRPr>
          </a:p>
          <a:p>
            <a:endParaRPr lang="ru-RU" dirty="0"/>
          </a:p>
        </p:txBody>
      </p:sp>
    </p:spTree>
    <p:extLst>
      <p:ext uri="{BB962C8B-B14F-4D97-AF65-F5344CB8AC3E}">
        <p14:creationId xmlns:p14="http://schemas.microsoft.com/office/powerpoint/2010/main" val="3780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1" end="1"/>
                                            </p:txEl>
                                          </p:spTgt>
                                        </p:tgtEl>
                                      </p:cBhvr>
                                    </p:animEffect>
                                    <p:set>
                                      <p:cBhvr>
                                        <p:cTn id="7" dur="1" fill="hold">
                                          <p:stCondLst>
                                            <p:cond delay="499"/>
                                          </p:stCondLst>
                                        </p:cTn>
                                        <p:tgtEl>
                                          <p:spTgt spid="5">
                                            <p:txEl>
                                              <p:pRg st="1" end="1"/>
                                            </p:txEl>
                                          </p:spTgt>
                                        </p:tgtEl>
                                        <p:attrNameLst>
                                          <p:attrName>style.visibility</p:attrName>
                                        </p:attrNameLst>
                                      </p:cBhvr>
                                      <p:to>
                                        <p:strVal val="hidden"/>
                                      </p:to>
                                    </p:set>
                                  </p:childTnLst>
                                </p:cTn>
                              </p:par>
                              <p:par>
                                <p:cTn id="8" presetID="16" presetClass="emph" presetSubtype="0" fill="hold" nodeType="withEffect">
                                  <p:stCondLst>
                                    <p:cond delay="0"/>
                                  </p:stCondLst>
                                  <p:childTnLst>
                                    <p:set>
                                      <p:cBhvr override="childStyle">
                                        <p:cTn id="9" dur="500" fill="hold"/>
                                        <p:tgtEl>
                                          <p:spTgt spid="5">
                                            <p:txEl>
                                              <p:pRg st="3" end="3"/>
                                            </p:txEl>
                                          </p:spTgt>
                                        </p:tgtEl>
                                        <p:attrNameLst>
                                          <p:attrName>style.color</p:attrName>
                                        </p:attrNameLst>
                                      </p:cBhvr>
                                      <p:to>
                                        <p:clrVal>
                                          <a:srgbClr val="008000"/>
                                        </p:clrVal>
                                      </p:to>
                                    </p:set>
                                    <p:set>
                                      <p:cBhvr>
                                        <p:cTn id="10" dur="500" fill="hold"/>
                                        <p:tgtEl>
                                          <p:spTgt spid="5">
                                            <p:txEl>
                                              <p:pRg st="3" end="3"/>
                                            </p:txEl>
                                          </p:spTgt>
                                        </p:tgtEl>
                                        <p:attrNameLst>
                                          <p:attrName>fillcolor</p:attrName>
                                        </p:attrNameLst>
                                      </p:cBhvr>
                                      <p:to>
                                        <p:clrVal>
                                          <a:srgbClr val="008000"/>
                                        </p:clrVal>
                                      </p:to>
                                    </p:set>
                                    <p:set>
                                      <p:cBhvr>
                                        <p:cTn id="11" dur="500" fill="hold"/>
                                        <p:tgtEl>
                                          <p:spTgt spid="5">
                                            <p:txEl>
                                              <p:pRg st="3" end="3"/>
                                            </p:txEl>
                                          </p:spTgt>
                                        </p:tgtEl>
                                        <p:attrNameLst>
                                          <p:attrName>fill.type</p:attrName>
                                        </p:attrNameLst>
                                      </p:cBhvr>
                                      <p:to>
                                        <p:strVal val="solid"/>
                                      </p:to>
                                    </p:set>
                                  </p:childTnLst>
                                </p:cTn>
                              </p:par>
                              <p:par>
                                <p:cTn id="12" presetID="10" presetClass="exit" presetSubtype="0" fill="hold" nodeType="withEffect">
                                  <p:stCondLst>
                                    <p:cond delay="0"/>
                                  </p:stCondLst>
                                  <p:childTnLst>
                                    <p:animEffect transition="out" filter="fade">
                                      <p:cBhvr>
                                        <p:cTn id="13" dur="500"/>
                                        <p:tgtEl>
                                          <p:spTgt spid="5">
                                            <p:txEl>
                                              <p:pRg st="4" end="4"/>
                                            </p:txEl>
                                          </p:spTgt>
                                        </p:tgtEl>
                                      </p:cBhvr>
                                    </p:animEffect>
                                    <p:set>
                                      <p:cBhvr>
                                        <p:cTn id="14" dur="1" fill="hold">
                                          <p:stCondLst>
                                            <p:cond delay="499"/>
                                          </p:stCondLst>
                                        </p:cTn>
                                        <p:tgtEl>
                                          <p:spTgt spid="5">
                                            <p:txEl>
                                              <p:pRg st="4" end="4"/>
                                            </p:txEl>
                                          </p:spTgt>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5">
                                            <p:txEl>
                                              <p:pRg st="6" end="6"/>
                                            </p:txEl>
                                          </p:spTgt>
                                        </p:tgtEl>
                                      </p:cBhvr>
                                    </p:animEffect>
                                    <p:set>
                                      <p:cBhvr>
                                        <p:cTn id="17" dur="1" fill="hold">
                                          <p:stCondLst>
                                            <p:cond delay="499"/>
                                          </p:stCondLst>
                                        </p:cTn>
                                        <p:tgtEl>
                                          <p:spTgt spid="5">
                                            <p:txEl>
                                              <p:pRg st="6" end="6"/>
                                            </p:txEl>
                                          </p:spTgt>
                                        </p:tgtEl>
                                        <p:attrNameLst>
                                          <p:attrName>style.visibility</p:attrName>
                                        </p:attrNameLst>
                                      </p:cBhvr>
                                      <p:to>
                                        <p:strVal val="hidden"/>
                                      </p:to>
                                    </p:set>
                                  </p:childTnLst>
                                </p:cTn>
                              </p:par>
                              <p:par>
                                <p:cTn id="18" presetID="16" presetClass="emph" presetSubtype="0" fill="hold" nodeType="withEffect">
                                  <p:stCondLst>
                                    <p:cond delay="0"/>
                                  </p:stCondLst>
                                  <p:childTnLst>
                                    <p:set>
                                      <p:cBhvr override="childStyle">
                                        <p:cTn id="19" dur="500" fill="hold"/>
                                        <p:tgtEl>
                                          <p:spTgt spid="5">
                                            <p:txEl>
                                              <p:pRg st="2" end="2"/>
                                            </p:txEl>
                                          </p:spTgt>
                                        </p:tgtEl>
                                        <p:attrNameLst>
                                          <p:attrName>style.color</p:attrName>
                                        </p:attrNameLst>
                                      </p:cBhvr>
                                      <p:to>
                                        <p:clrVal>
                                          <a:srgbClr val="008000"/>
                                        </p:clrVal>
                                      </p:to>
                                    </p:set>
                                    <p:set>
                                      <p:cBhvr>
                                        <p:cTn id="20" dur="500" fill="hold"/>
                                        <p:tgtEl>
                                          <p:spTgt spid="5">
                                            <p:txEl>
                                              <p:pRg st="2" end="2"/>
                                            </p:txEl>
                                          </p:spTgt>
                                        </p:tgtEl>
                                        <p:attrNameLst>
                                          <p:attrName>fillcolor</p:attrName>
                                        </p:attrNameLst>
                                      </p:cBhvr>
                                      <p:to>
                                        <p:clrVal>
                                          <a:srgbClr val="008000"/>
                                        </p:clrVal>
                                      </p:to>
                                    </p:set>
                                    <p:set>
                                      <p:cBhvr>
                                        <p:cTn id="21"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1495</Words>
  <Application>Microsoft Office PowerPoint</Application>
  <PresentationFormat>Экран (4:3)</PresentationFormat>
  <Paragraphs>126</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Calibri Light</vt:lpstr>
      <vt:lpstr>Times New Roman</vt:lpstr>
      <vt:lpstr>Тема Office</vt:lpstr>
      <vt:lpstr>Презентация PowerPoint</vt:lpstr>
      <vt:lpstr>ПЕРСОНАЛЬНЫЕ ДАННЫЕ КАК ТОВАР:</vt:lpstr>
      <vt:lpstr>ПЕРСОНАЛЬНЫЕ ДАННЫЕ ЭТО:</vt:lpstr>
      <vt:lpstr>ТЕСТ</vt:lpstr>
      <vt:lpstr>ТЕСТ</vt:lpstr>
      <vt:lpstr>ТЕСТ</vt:lpstr>
      <vt:lpstr>ТЕСТ</vt:lpstr>
      <vt:lpstr>ТЕСТ</vt:lpstr>
      <vt:lpstr>ТЕСТ</vt:lpstr>
      <vt:lpstr>ТЕСТ</vt:lpstr>
      <vt:lpstr>ТЕСТ</vt:lpstr>
      <vt:lpstr>ЗАЩИТА ПЕРСОНАЛЬНЫХ ДАННЫХ</vt:lpstr>
      <vt:lpstr>ЗАЩИТА ПЕРСОНАЛЬНЫХ ДАННЫХ</vt:lpstr>
      <vt:lpstr>АВТОРСКОЕ ПРАВО</vt:lpstr>
      <vt:lpstr>АВТОРСКОЕ ПРАВО</vt:lpstr>
      <vt:lpstr>АВТОРСКОЕ ПРАВО</vt:lpstr>
      <vt:lpstr>ПОКУПКИ В СЕТИ ИНТЕРНЕТ</vt:lpstr>
      <vt:lpstr>ПОКУПКИ В СЕТИ ИНТЕРНЕТ</vt:lpstr>
      <vt:lpstr>ПОКУПКИ В СЕТИ ИНТЕРНЕТ</vt:lpstr>
      <vt:lpstr>ПОКУПКИ В СЕТИ ИНТЕРНЕТ</vt:lpstr>
      <vt:lpstr>ПОКУПКИ В СЕТИ ИНТЕРНЕТ</vt:lpstr>
      <vt:lpstr>ПОКУПКИ В СЕТИ ИНТЕРНЕТ</vt:lpstr>
      <vt:lpstr>ИНТЕРНЕТ – ТЕРРИТОРИЯ ОТВЕТСТВЕННОСТИ</vt:lpstr>
      <vt:lpstr>ИНТЕРНЕТ – ТЕРРИТОРИЯ ОТВЕТСТВЕННОСТИ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Светлана</cp:lastModifiedBy>
  <cp:revision>60</cp:revision>
  <dcterms:created xsi:type="dcterms:W3CDTF">2013-11-19T05:52:05Z</dcterms:created>
  <dcterms:modified xsi:type="dcterms:W3CDTF">2017-09-14T13:49:40Z</dcterms:modified>
</cp:coreProperties>
</file>