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D8EF"/>
    <a:srgbClr val="5D5454"/>
    <a:srgbClr val="270D69"/>
    <a:srgbClr val="E87B0E"/>
    <a:srgbClr val="009136"/>
    <a:srgbClr val="E6E6E6"/>
    <a:srgbClr val="FF99FF"/>
    <a:srgbClr val="CC99FF"/>
    <a:srgbClr val="FF9900"/>
    <a:srgbClr val="37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E5E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 userDrawn="1"/>
        </p:nvSpPr>
        <p:spPr>
          <a:xfrm>
            <a:off x="685800" y="3699308"/>
            <a:ext cx="7772400" cy="287605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  <a:alpha val="25000"/>
                  <a:lumMod val="70000"/>
                  <a:lumOff val="3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308"/>
            <a:ext cx="7772400" cy="2855912"/>
          </a:xfrm>
        </p:spPr>
        <p:txBody>
          <a:bodyPr anchor="ctr" anchorCtr="0">
            <a:normAutofit/>
          </a:bodyPr>
          <a:lstStyle>
            <a:lvl1pPr algn="ctr">
              <a:defRPr sz="56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1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4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" r="1335" b="17212"/>
          <a:stretch/>
        </p:blipFill>
        <p:spPr>
          <a:xfrm>
            <a:off x="0" y="1"/>
            <a:ext cx="4192510" cy="43059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4305993"/>
            <a:ext cx="6858000" cy="1820486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Объект 14"/>
          <p:cNvSpPr>
            <a:spLocks noGrp="1"/>
          </p:cNvSpPr>
          <p:nvPr>
            <p:ph sz="quarter" idx="13"/>
          </p:nvPr>
        </p:nvSpPr>
        <p:spPr>
          <a:xfrm>
            <a:off x="4538749" y="423949"/>
            <a:ext cx="4189326" cy="3425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48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6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95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95796"/>
            <a:ext cx="3886200" cy="44811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0946"/>
            <a:ext cx="7886700" cy="13399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59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3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5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6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39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агетная рамка 21"/>
          <p:cNvSpPr/>
          <p:nvPr userDrawn="1"/>
        </p:nvSpPr>
        <p:spPr>
          <a:xfrm rot="19210274">
            <a:off x="8619811" y="62696"/>
            <a:ext cx="244177" cy="244177"/>
          </a:xfrm>
          <a:prstGeom prst="bevel">
            <a:avLst>
              <a:gd name="adj" fmla="val 15530"/>
            </a:avLst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2</a:t>
            </a:r>
            <a:endParaRPr lang="ru-RU" sz="800" dirty="0"/>
          </a:p>
        </p:txBody>
      </p:sp>
      <p:sp>
        <p:nvSpPr>
          <p:cNvPr id="19" name="Багетная рамка 18"/>
          <p:cNvSpPr/>
          <p:nvPr userDrawn="1"/>
        </p:nvSpPr>
        <p:spPr>
          <a:xfrm rot="549100">
            <a:off x="4591415" y="29953"/>
            <a:ext cx="440668" cy="279400"/>
          </a:xfrm>
          <a:prstGeom prst="bevel">
            <a:avLst>
              <a:gd name="adj" fmla="val 15530"/>
            </a:avLst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 smtClean="0"/>
              <a:t>Tab</a:t>
            </a:r>
            <a:endParaRPr lang="ru-RU" sz="900" dirty="0"/>
          </a:p>
        </p:txBody>
      </p:sp>
      <p:sp>
        <p:nvSpPr>
          <p:cNvPr id="18" name="Багетная рамка 17"/>
          <p:cNvSpPr/>
          <p:nvPr userDrawn="1"/>
        </p:nvSpPr>
        <p:spPr>
          <a:xfrm rot="21354383">
            <a:off x="6466242" y="55501"/>
            <a:ext cx="1318003" cy="279400"/>
          </a:xfrm>
          <a:prstGeom prst="bevel">
            <a:avLst>
              <a:gd name="adj" fmla="val 15768"/>
            </a:avLst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 userDrawn="1"/>
        </p:nvSpPr>
        <p:spPr>
          <a:xfrm rot="1019198">
            <a:off x="8869482" y="179172"/>
            <a:ext cx="244177" cy="244177"/>
          </a:xfrm>
          <a:prstGeom prst="bevel">
            <a:avLst>
              <a:gd name="adj" fmla="val 15530"/>
            </a:avLst>
          </a:prstGeom>
          <a:solidFill>
            <a:srgbClr val="37CBFF"/>
          </a:solidFill>
          <a:ln>
            <a:solidFill>
              <a:srgbClr val="37CB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 smtClean="0"/>
              <a:t>9</a:t>
            </a:r>
            <a:endParaRPr lang="ru-RU" sz="800" dirty="0"/>
          </a:p>
        </p:txBody>
      </p:sp>
      <p:sp>
        <p:nvSpPr>
          <p:cNvPr id="14" name="Багетная рамка 13"/>
          <p:cNvSpPr/>
          <p:nvPr userDrawn="1"/>
        </p:nvSpPr>
        <p:spPr>
          <a:xfrm rot="474543">
            <a:off x="8810294" y="6518640"/>
            <a:ext cx="279400" cy="279400"/>
          </a:xfrm>
          <a:prstGeom prst="bevel">
            <a:avLst>
              <a:gd name="adj" fmla="val 1553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Alt</a:t>
            </a:r>
            <a:endParaRPr lang="ru-RU" sz="800" dirty="0"/>
          </a:p>
        </p:txBody>
      </p:sp>
      <p:sp>
        <p:nvSpPr>
          <p:cNvPr id="13" name="Багетная рамка 12"/>
          <p:cNvSpPr/>
          <p:nvPr userDrawn="1"/>
        </p:nvSpPr>
        <p:spPr>
          <a:xfrm rot="5113579">
            <a:off x="338109" y="11141"/>
            <a:ext cx="279400" cy="279400"/>
          </a:xfrm>
          <a:prstGeom prst="bevel">
            <a:avLst>
              <a:gd name="adj" fmla="val 1553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Ins</a:t>
            </a:r>
            <a:endParaRPr lang="ru-RU" sz="800" dirty="0"/>
          </a:p>
        </p:txBody>
      </p:sp>
      <p:sp>
        <p:nvSpPr>
          <p:cNvPr id="12" name="Багетная рамка 11"/>
          <p:cNvSpPr/>
          <p:nvPr userDrawn="1"/>
        </p:nvSpPr>
        <p:spPr>
          <a:xfrm rot="1019198">
            <a:off x="59961" y="36839"/>
            <a:ext cx="279400" cy="279400"/>
          </a:xfrm>
          <a:prstGeom prst="bevel">
            <a:avLst>
              <a:gd name="adj" fmla="val 15530"/>
            </a:avLst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Esc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1" name="Багетная рамка 10"/>
          <p:cNvSpPr/>
          <p:nvPr userDrawn="1"/>
        </p:nvSpPr>
        <p:spPr>
          <a:xfrm rot="20696560">
            <a:off x="31974" y="332756"/>
            <a:ext cx="279400" cy="279400"/>
          </a:xfrm>
          <a:prstGeom prst="bevel">
            <a:avLst>
              <a:gd name="adj" fmla="val 1553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/>
              <a:t>End</a:t>
            </a:r>
            <a:endParaRPr lang="ru-RU" sz="800" dirty="0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99505" y="191193"/>
            <a:ext cx="8744990" cy="6475614"/>
          </a:xfrm>
          <a:prstGeom prst="roundRect">
            <a:avLst>
              <a:gd name="adj" fmla="val 6000"/>
            </a:avLst>
          </a:prstGeom>
          <a:solidFill>
            <a:srgbClr val="E5EAF0"/>
          </a:solidFill>
          <a:ln w="57150"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031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14990"/>
            <a:ext cx="7886700" cy="4461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151E-B606-4815-9FDE-C92037CF54D1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2399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2399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3BA0-D41D-49DF-B26E-25D147C258F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Багетная рамка 14"/>
          <p:cNvSpPr/>
          <p:nvPr userDrawn="1"/>
        </p:nvSpPr>
        <p:spPr>
          <a:xfrm rot="4193504">
            <a:off x="109104" y="6458160"/>
            <a:ext cx="279400" cy="279400"/>
          </a:xfrm>
          <a:prstGeom prst="bevel">
            <a:avLst>
              <a:gd name="adj" fmla="val 1553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l"/>
            <a:r>
              <a:rPr lang="en-US" sz="800" b="1" dirty="0" smtClean="0"/>
              <a:t>O</a:t>
            </a:r>
          </a:p>
          <a:p>
            <a:pPr algn="r"/>
            <a:r>
              <a:rPr lang="ru-RU" sz="800" b="1" dirty="0" smtClean="0">
                <a:solidFill>
                  <a:srgbClr val="FF0000"/>
                </a:solidFill>
              </a:rPr>
              <a:t>Щ</a:t>
            </a:r>
            <a:endParaRPr lang="ru-RU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4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ln>
            <a:noFill/>
          </a:ln>
          <a:solidFill>
            <a:srgbClr val="002060"/>
          </a:solidFill>
          <a:effectLst>
            <a:glow rad="63500">
              <a:schemeClr val="bg1"/>
            </a:glow>
          </a:effectLst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Общение в сети ИНТЕРНЕТ</a:t>
            </a:r>
            <a:br>
              <a:rPr lang="ru-RU" dirty="0" smtClean="0"/>
            </a:br>
            <a:r>
              <a:rPr lang="ru-RU" sz="3000" dirty="0" smtClean="0"/>
              <a:t>классный час для 5-6 классов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52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>
            <a:spLocks noGrp="1"/>
          </p:cNvSpPr>
          <p:nvPr>
            <p:ph sz="quarter" idx="4294967295"/>
          </p:nvPr>
        </p:nvSpPr>
        <p:spPr>
          <a:xfrm>
            <a:off x="254000" y="457200"/>
            <a:ext cx="8585200" cy="60833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общении в Интернете оставайтесь дружелюбными с другими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пользователями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Научитесь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правильно реагировать на обидные слова или действия других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пользователей</a:t>
            </a:r>
          </a:p>
          <a:p>
            <a:pPr>
              <a:lnSpc>
                <a:spcPct val="120000"/>
              </a:lnSpc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Личная информация, которую пользователи выкладывают в Интернете, а также фотографии могут быть использованы агрессорами против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них</a:t>
            </a:r>
          </a:p>
          <a:p>
            <a:pPr>
              <a:lnSpc>
                <a:spcPct val="120000"/>
              </a:lnSpc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Если человек столкнулся с травлей, оскорблениями в Интернете, помогите ему найти выход из ситуации -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написать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жалобу модератору или администрации сайта, потребовать удаление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странички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Если у вас есть информация, что кто-то из друзей или знакомых вашего друга или одноклассника подвергается оскорблениям и травле, то сообщите об этом классному руководителю или школьному психологу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Необходимо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принять меры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65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 txBox="1">
            <a:spLocks/>
          </p:cNvSpPr>
          <p:nvPr/>
        </p:nvSpPr>
        <p:spPr>
          <a:xfrm>
            <a:off x="114300" y="4203701"/>
            <a:ext cx="8877300" cy="252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65600" y="1028701"/>
            <a:ext cx="4660900" cy="1993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Использование Интернета – это 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радость.</a:t>
            </a:r>
            <a:endParaRPr lang="ru-RU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14300" y="4375151"/>
            <a:ext cx="8877300" cy="1911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Получай максимум удовольствия, оставаясь в безопасности!</a:t>
            </a:r>
            <a:endParaRPr lang="ru-RU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96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57011"/>
            <a:ext cx="8210550" cy="3672089"/>
          </a:xfrm>
        </p:spPr>
        <p:txBody>
          <a:bodyPr>
            <a:normAutofit/>
          </a:bodyPr>
          <a:lstStyle/>
          <a:p>
            <a:r>
              <a:rPr lang="ru-RU" sz="3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Аватар</a:t>
            </a:r>
            <a:r>
              <a:rPr lang="ru-RU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аватара</a:t>
            </a:r>
            <a:r>
              <a:rPr lang="ru-RU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ава</a:t>
            </a:r>
            <a:r>
              <a:rPr lang="ru-RU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ru-RU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аватарка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ru-RU" sz="2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юзерпик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; от англ. </a:t>
            </a:r>
            <a:r>
              <a:rPr lang="ru-RU" sz="2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userpicture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 — картинка 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пользователя)</a:t>
            </a:r>
            <a: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en-US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графическое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представление пользователя. Может быть двухмерным изображением (картинкой, фотографией) на форумах, в чатах, социальных сетях, мессенджерах либо трехмерной моделью в виртуальных мирах, многопользовательских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играх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http://avaqip.ru/wp-content/uploads/2012/10/Funny-Images-Phote-Free-Dowmload-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3"/>
          <a:stretch/>
        </p:blipFill>
        <p:spPr bwMode="auto">
          <a:xfrm>
            <a:off x="2362199" y="4391025"/>
            <a:ext cx="2050233" cy="18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смешные аватарки для стим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715" y="4391025"/>
            <a:ext cx="2095259" cy="186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g.bibo.kz/6619/66192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57" y="4391024"/>
            <a:ext cx="1406933" cy="187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Картинки по запросу милые аватарк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4391024"/>
            <a:ext cx="1303866" cy="186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0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57012"/>
            <a:ext cx="8210550" cy="1929014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Репутация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устойчивое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мнение о человеке, группе людей или компании, закрепившееся в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обществе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Картинки по запросу хорошо и плохо картинки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024300"/>
            <a:ext cx="5162550" cy="294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75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57011"/>
            <a:ext cx="8210550" cy="5551689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Б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ό</a:t>
            </a:r>
            <a:r>
              <a:rPr lang="ru-RU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льшая</a:t>
            </a:r>
            <a:r>
              <a:rPr lang="ru-RU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 часть информации в </a:t>
            </a:r>
            <a:r>
              <a:rPr lang="ru-RU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Интернете:</a:t>
            </a:r>
            <a:br>
              <a:rPr lang="ru-RU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может быть найдена через поисковики;</a:t>
            </a:r>
            <a:b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может быть увидена огромным количеством людей;</a:t>
            </a:r>
            <a:b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может быть скопирована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переслана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другим;</a:t>
            </a:r>
            <a:b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ее практически невозможно удалить, она начинает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распространяться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тот момент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когда 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ее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впервые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публикуют.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Картинки по запросу КОМПЬЮТЕР И ИНТЕРН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714977"/>
            <a:ext cx="4395259" cy="282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67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57012"/>
            <a:ext cx="8210550" cy="5869188"/>
          </a:xfrm>
        </p:spPr>
        <p:txBody>
          <a:bodyPr>
            <a:normAutofit fontScale="90000"/>
          </a:bodyPr>
          <a:lstStyle/>
          <a:p>
            <a:r>
              <a:rPr lang="ru-RU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О</a:t>
            </a:r>
            <a:r>
              <a:rPr lang="ru-RU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сновные </a:t>
            </a:r>
            <a:r>
              <a:rPr lang="ru-RU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правила общения в Интернете: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1. Пословица «Слово не воробей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, вылетит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– не поймаешь»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работает и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 интернет-пространстве.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2. Нельзя выкладывать в открытый доступ то, что может навредить вашей репутации сейчас или в будущем.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3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. Чтобы контролировать, кто имеет доступ к вашей информации, необходимо делать профиль закрытым. </a:t>
            </a:r>
            <a:b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4.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Ваши профили в социальных сетях должны свидетельствовать о вашей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ответственности.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5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Нельзя выкладывать информацию, когда вас переполняют эмоции. </a:t>
            </a:r>
          </a:p>
        </p:txBody>
      </p:sp>
    </p:spTree>
    <p:extLst>
      <p:ext uri="{BB962C8B-B14F-4D97-AF65-F5344CB8AC3E}">
        <p14:creationId xmlns:p14="http://schemas.microsoft.com/office/powerpoint/2010/main" val="325593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57012"/>
            <a:ext cx="8210550" cy="5869188"/>
          </a:xfrm>
        </p:spPr>
        <p:txBody>
          <a:bodyPr anchor="t">
            <a:normAutofit/>
          </a:bodyPr>
          <a:lstStyle/>
          <a:p>
            <a:r>
              <a:rPr lang="ru-RU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Кодекс </a:t>
            </a:r>
            <a:br>
              <a:rPr lang="ru-RU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свод правил,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содержащий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основные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принципы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поведения</a:t>
            </a:r>
            <a:endParaRPr lang="ru-RU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Картинки по запросу блогер картинки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7" y="3491606"/>
            <a:ext cx="3674533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05250" y="535798"/>
            <a:ext cx="4787900" cy="59093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Кодекс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блогеров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Отвечайте за свои слова и ограничивайте высказывания, которые нарушают правила вежливости.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Не пишите ничего такого, чего не сказали бы собеседнику в лицо. Не причиняйте вреда.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Каждый имеет право высказать собственное мнение.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В конфликтных ситуациях перед тем, как отвечать публично, сначала постарайтесь решить конфликт в личной переписке.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Если видите, что нападают на другого пользователя, помогите защититься.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Не оставляйте комментарии анонимно.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Игнорируйте троллей.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Создавайте информацию, интересную разным группам людей.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Указывайте авторство и первоисточник, если информация не ваша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25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82600"/>
            <a:ext cx="8458200" cy="5943600"/>
          </a:xfrm>
        </p:spPr>
        <p:txBody>
          <a:bodyPr anchor="t">
            <a:normAutofit fontScale="90000"/>
          </a:bodyPr>
          <a:lstStyle/>
          <a:p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Обычно правила включают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себя следующие компоненты:</a:t>
            </a:r>
            <a:b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Что можно делать в сообществе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(права).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Что нужно делать в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сообществе (обязанности).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Чего нельзя делать в сообществе (запреты).</a:t>
            </a:r>
            <a:b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• Что будет, если нарушить правила (санкции).</a:t>
            </a:r>
            <a:b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«</a:t>
            </a:r>
            <a:r>
              <a:rPr lang="ru-RU" sz="33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бан</a:t>
            </a:r>
            <a:r>
              <a:rPr lang="ru-RU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»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- временное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или постоянно исключение из группы или временный запрет на участие в деятельности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группы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Прежде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чем присоединиться к сообществу, необходимо досконально изучить правила поведения в нем и решить, готовы ли вы их соблюдать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  <a:endParaRPr lang="ru-RU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6156" name="Picture 1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109" y="304800"/>
            <a:ext cx="2309091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91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58800"/>
            <a:ext cx="8458200" cy="5867400"/>
          </a:xfrm>
        </p:spPr>
        <p:txBody>
          <a:bodyPr anchor="t">
            <a:normAutofit fontScale="90000"/>
          </a:bodyPr>
          <a:lstStyle/>
          <a:p>
            <a:r>
              <a:rPr lang="ru-RU" sz="3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Выводы</a:t>
            </a:r>
            <a:r>
              <a:rPr lang="ru-RU" sz="3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Безопаснее всего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добавлять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друзья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только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тех,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кого знаешь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реальности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, и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тех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,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кого хорошо знают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 реальной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жизни твои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друзья.</a:t>
            </a:r>
            <a:b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Если ваш онлайн-друг приглашает вас на встречу, то эту ситуацию необходимо обсудить с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родителями. Лучше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пойти со взрослым, которому доверяешь, и выбирать 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 людное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место для встречи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  <a:b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Очень </a:t>
            </a:r>
            <a:r>
              <a:rPr lang="ru-RU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важно уметь сказать «нет» и позвать на помощь в сложной ситуации</a:t>
            </a: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  <a:endParaRPr lang="ru-RU" sz="3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400" y="323850"/>
            <a:ext cx="3770312" cy="2355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036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6348"/>
            <a:ext cx="8636000" cy="569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29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лавиатура" id="{F26DBFD6-43B9-478F-8F8D-170F213E122F}" vid="{DD39142D-9279-4B33-A4E5-E39706405D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Клавиатура</Template>
  <TotalTime>2006</TotalTime>
  <Words>156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Comic Sans MS</vt:lpstr>
      <vt:lpstr>Tahoma</vt:lpstr>
      <vt:lpstr>Тема Office</vt:lpstr>
      <vt:lpstr>Общение в сети ИНТЕРНЕТ классный час для 5-6 классов</vt:lpstr>
      <vt:lpstr>Аватар, аватара, ава, аватарка (юзерпик; от англ. userpicture — картинка пользователя) графическое представление пользователя. Может быть двухмерным изображением (картинкой, фотографией) на форумах, в чатах, социальных сетях, мессенджерах либо трехмерной моделью в виртуальных мирах, многопользовательских играх</vt:lpstr>
      <vt:lpstr>Репутация устойчивое мнение о человеке, группе людей или компании, закрепившееся в обществе</vt:lpstr>
      <vt:lpstr>Бόльшая часть информации в Интернете: • может быть найдена через поисковики; • может быть увидена огромным количеством людей; • может быть скопирована, переслана другим; • ее практически невозможно удалить, она начинает распространяться в тот момент, когда ее впервые публикуют.  </vt:lpstr>
      <vt:lpstr>Основные правила общения в Интернете: 1. Пословица «Слово не воробей, вылетит – не поймаешь» работает и в интернет-пространстве. 2. Нельзя выкладывать в открытый доступ то, что может навредить вашей репутации сейчас или в будущем.  3. Чтобы контролировать, кто имеет доступ к вашей информации, необходимо делать профиль закрытым.  4. Ваши профили в социальных сетях должны свидетельствовать о вашей ответственности. 5. Нельзя выкладывать информацию, когда вас переполняют эмоции. </vt:lpstr>
      <vt:lpstr>Кодекс  свод правил, содержащий основные принципы поведения</vt:lpstr>
      <vt:lpstr>Обычно правила включают в себя следующие компоненты: • Что можно делать в сообществе (права). • Что нужно делать в сообществе (обязанности). • Чего нельзя делать в сообществе (запреты). • Что будет, если нарушить правила (санкции).  «бан» - временное или постоянно исключение из группы или временный запрет на участие в деятельности группы  Прежде чем присоединиться к сообществу, необходимо досконально изучить правила поведения в нем и решить, готовы ли вы их соблюдать.</vt:lpstr>
      <vt:lpstr>Выводы: Безопаснее всего добавлять в друзья только тех, кого знаешь в реальности, и тех, кого хорошо знают в реальной жизни твои друзья. Если ваш онлайн-друг приглашает вас на встречу, то эту ситуацию необходимо обсудить с родителями. Лучше пойти со взрослым, которому доверяешь, и выбирать  людное место для встречи. Очень важно уметь сказать «нет» и позвать на помощь в сложной ситуации.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</dc:creator>
  <cp:lastModifiedBy>Светлана</cp:lastModifiedBy>
  <cp:revision>22</cp:revision>
  <dcterms:created xsi:type="dcterms:W3CDTF">2016-05-10T07:57:52Z</dcterms:created>
  <dcterms:modified xsi:type="dcterms:W3CDTF">2017-09-15T11:30:45Z</dcterms:modified>
</cp:coreProperties>
</file>