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256" r:id="rId3"/>
    <p:sldId id="264" r:id="rId4"/>
    <p:sldId id="265" r:id="rId5"/>
    <p:sldId id="266" r:id="rId6"/>
    <p:sldId id="267" r:id="rId7"/>
    <p:sldId id="268" r:id="rId8"/>
    <p:sldId id="272" r:id="rId9"/>
    <p:sldId id="261" r:id="rId10"/>
    <p:sldId id="269" r:id="rId11"/>
    <p:sldId id="270" r:id="rId12"/>
    <p:sldId id="271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3" r:id="rId22"/>
    <p:sldId id="284" r:id="rId23"/>
    <p:sldId id="285" r:id="rId24"/>
    <p:sldId id="286" r:id="rId25"/>
    <p:sldId id="287" r:id="rId26"/>
    <p:sldId id="301" r:id="rId27"/>
    <p:sldId id="302" r:id="rId28"/>
    <p:sldId id="303" r:id="rId29"/>
    <p:sldId id="304" r:id="rId30"/>
    <p:sldId id="305" r:id="rId31"/>
    <p:sldId id="295" r:id="rId32"/>
    <p:sldId id="296" r:id="rId33"/>
    <p:sldId id="297" r:id="rId34"/>
    <p:sldId id="298" r:id="rId35"/>
    <p:sldId id="299" r:id="rId3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B6C4D4"/>
    <a:srgbClr val="A6B6CA"/>
    <a:srgbClr val="A1B2C7"/>
    <a:srgbClr val="7B9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4660"/>
  </p:normalViewPr>
  <p:slideViewPr>
    <p:cSldViewPr>
      <p:cViewPr varScale="1">
        <p:scale>
          <a:sx n="102" d="100"/>
          <a:sy n="102" d="100"/>
        </p:scale>
        <p:origin x="19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20DBF-A88A-4509-986B-7241FCCBE8A6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D00A1F6-EFC5-4515-B34D-713C4F6CA59A}">
      <dgm:prSet phldrT="[Текст]"/>
      <dgm:spPr/>
      <dgm:t>
        <a:bodyPr/>
        <a:lstStyle/>
        <a:p>
          <a:r>
            <a:rPr lang="ru-RU" dirty="0" smtClean="0">
              <a:ln w="31550" cmpd="sng"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anose="030F0702030302020204" pitchFamily="66" charset="0"/>
              <a:cs typeface="+mj-cs"/>
            </a:rPr>
            <a:t>Коммуникационные риски</a:t>
          </a:r>
          <a:endParaRPr lang="ru-RU" dirty="0"/>
        </a:p>
      </dgm:t>
    </dgm:pt>
    <dgm:pt modelId="{F9373AF8-BFB0-4AB4-8D7D-09AA76E64DD2}" type="parTrans" cxnId="{FB6D2FF4-7C4F-43A5-B411-BB98093746FE}">
      <dgm:prSet/>
      <dgm:spPr/>
      <dgm:t>
        <a:bodyPr/>
        <a:lstStyle/>
        <a:p>
          <a:endParaRPr lang="ru-RU"/>
        </a:p>
      </dgm:t>
    </dgm:pt>
    <dgm:pt modelId="{F70F9038-5561-4975-ABE9-BF54BF6378F9}" type="sibTrans" cxnId="{FB6D2FF4-7C4F-43A5-B411-BB98093746FE}">
      <dgm:prSet/>
      <dgm:spPr/>
      <dgm:t>
        <a:bodyPr/>
        <a:lstStyle/>
        <a:p>
          <a:endParaRPr lang="ru-RU"/>
        </a:p>
      </dgm:t>
    </dgm:pt>
    <dgm:pt modelId="{287D8FF2-0697-4127-A62F-7B13FD75FFCD}">
      <dgm:prSet phldrT="[Текст]"/>
      <dgm:spPr/>
      <dgm:t>
        <a:bodyPr/>
        <a:lstStyle/>
        <a:p>
          <a:r>
            <a:rPr lang="ru-RU" smtClean="0">
              <a:ln w="31550" cmpd="sng"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anose="030F0702030302020204" pitchFamily="66" charset="0"/>
              <a:cs typeface="+mj-cs"/>
            </a:rPr>
            <a:t>Контентные риски</a:t>
          </a:r>
          <a:endParaRPr lang="ru-RU" dirty="0"/>
        </a:p>
      </dgm:t>
    </dgm:pt>
    <dgm:pt modelId="{6E208126-CC73-43D7-9834-D45D8E23A77B}" type="parTrans" cxnId="{039EC00C-B3AE-4B1B-9309-7775C6D21FEE}">
      <dgm:prSet/>
      <dgm:spPr/>
      <dgm:t>
        <a:bodyPr/>
        <a:lstStyle/>
        <a:p>
          <a:endParaRPr lang="ru-RU"/>
        </a:p>
      </dgm:t>
    </dgm:pt>
    <dgm:pt modelId="{578AAAD9-2D29-4390-8379-F000CF84BB1B}" type="sibTrans" cxnId="{039EC00C-B3AE-4B1B-9309-7775C6D21FEE}">
      <dgm:prSet/>
      <dgm:spPr/>
      <dgm:t>
        <a:bodyPr/>
        <a:lstStyle/>
        <a:p>
          <a:endParaRPr lang="ru-RU"/>
        </a:p>
      </dgm:t>
    </dgm:pt>
    <dgm:pt modelId="{AB08F5E8-6154-4056-ADC1-EB1CA5AC484A}">
      <dgm:prSet phldrT="[Текст]"/>
      <dgm:spPr/>
      <dgm:t>
        <a:bodyPr/>
        <a:lstStyle/>
        <a:p>
          <a:r>
            <a:rPr lang="ru-RU" smtClean="0">
              <a:ln w="31550" cmpd="sng"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anose="030F0702030302020204" pitchFamily="66" charset="0"/>
              <a:cs typeface="+mj-cs"/>
            </a:rPr>
            <a:t>Электронные риски</a:t>
          </a:r>
          <a:endParaRPr lang="ru-RU" dirty="0"/>
        </a:p>
      </dgm:t>
    </dgm:pt>
    <dgm:pt modelId="{9E8E0790-A6C1-45DD-B6DD-9621D759AB4A}" type="parTrans" cxnId="{2C7506CA-9662-461F-8871-351E9371AF39}">
      <dgm:prSet/>
      <dgm:spPr/>
      <dgm:t>
        <a:bodyPr/>
        <a:lstStyle/>
        <a:p>
          <a:endParaRPr lang="ru-RU"/>
        </a:p>
      </dgm:t>
    </dgm:pt>
    <dgm:pt modelId="{821085A7-A024-4F9B-9C24-3056908A63CD}" type="sibTrans" cxnId="{2C7506CA-9662-461F-8871-351E9371AF39}">
      <dgm:prSet/>
      <dgm:spPr/>
      <dgm:t>
        <a:bodyPr/>
        <a:lstStyle/>
        <a:p>
          <a:endParaRPr lang="ru-RU"/>
        </a:p>
      </dgm:t>
    </dgm:pt>
    <dgm:pt modelId="{B33026F9-9C25-4407-BE2E-F776F8A0591A}">
      <dgm:prSet phldrT="[Текст]"/>
      <dgm:spPr/>
      <dgm:t>
        <a:bodyPr/>
        <a:lstStyle/>
        <a:p>
          <a:r>
            <a:rPr lang="ru-RU" dirty="0" smtClean="0">
              <a:ln w="31550" cmpd="sng"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anose="030F0702030302020204" pitchFamily="66" charset="0"/>
              <a:cs typeface="+mj-cs"/>
            </a:rPr>
            <a:t>Потребительские риски</a:t>
          </a:r>
          <a:endParaRPr lang="ru-RU" dirty="0"/>
        </a:p>
      </dgm:t>
    </dgm:pt>
    <dgm:pt modelId="{8A77B12C-9843-4201-80C2-79BBF169A5F9}" type="parTrans" cxnId="{BE671ECD-9321-4265-BD4A-A87DD9453D21}">
      <dgm:prSet/>
      <dgm:spPr/>
      <dgm:t>
        <a:bodyPr/>
        <a:lstStyle/>
        <a:p>
          <a:endParaRPr lang="ru-RU"/>
        </a:p>
      </dgm:t>
    </dgm:pt>
    <dgm:pt modelId="{3D7B5484-C940-4C35-B740-AB45A45988FD}" type="sibTrans" cxnId="{BE671ECD-9321-4265-BD4A-A87DD9453D21}">
      <dgm:prSet/>
      <dgm:spPr/>
      <dgm:t>
        <a:bodyPr/>
        <a:lstStyle/>
        <a:p>
          <a:endParaRPr lang="ru-RU"/>
        </a:p>
      </dgm:t>
    </dgm:pt>
    <dgm:pt modelId="{2799237C-7FD4-499C-A15C-36CC2DADF646}" type="pres">
      <dgm:prSet presAssocID="{D1B20DBF-A88A-4509-986B-7241FCCBE8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FDD6B6A-3B0F-4306-8C9A-C7E27E8C0890}" type="pres">
      <dgm:prSet presAssocID="{D1B20DBF-A88A-4509-986B-7241FCCBE8A6}" presName="Name1" presStyleCnt="0"/>
      <dgm:spPr/>
    </dgm:pt>
    <dgm:pt modelId="{C51C7B7A-88CB-4DE0-A4D6-929CDBDAEC1F}" type="pres">
      <dgm:prSet presAssocID="{D1B20DBF-A88A-4509-986B-7241FCCBE8A6}" presName="cycle" presStyleCnt="0"/>
      <dgm:spPr/>
    </dgm:pt>
    <dgm:pt modelId="{E809B4E3-0E3D-4D98-9913-29584BF93F7D}" type="pres">
      <dgm:prSet presAssocID="{D1B20DBF-A88A-4509-986B-7241FCCBE8A6}" presName="srcNode" presStyleLbl="node1" presStyleIdx="0" presStyleCnt="4"/>
      <dgm:spPr/>
    </dgm:pt>
    <dgm:pt modelId="{0AE7C618-D149-4DB2-8A36-E80F5B73A633}" type="pres">
      <dgm:prSet presAssocID="{D1B20DBF-A88A-4509-986B-7241FCCBE8A6}" presName="conn" presStyleLbl="parChTrans1D2" presStyleIdx="0" presStyleCnt="1"/>
      <dgm:spPr/>
      <dgm:t>
        <a:bodyPr/>
        <a:lstStyle/>
        <a:p>
          <a:endParaRPr lang="ru-RU"/>
        </a:p>
      </dgm:t>
    </dgm:pt>
    <dgm:pt modelId="{4D8AC5FD-DB98-4C13-B620-EBE373F520DD}" type="pres">
      <dgm:prSet presAssocID="{D1B20DBF-A88A-4509-986B-7241FCCBE8A6}" presName="extraNode" presStyleLbl="node1" presStyleIdx="0" presStyleCnt="4"/>
      <dgm:spPr/>
    </dgm:pt>
    <dgm:pt modelId="{33FF65EC-F2E6-40B2-B098-2854D9E141FF}" type="pres">
      <dgm:prSet presAssocID="{D1B20DBF-A88A-4509-986B-7241FCCBE8A6}" presName="dstNode" presStyleLbl="node1" presStyleIdx="0" presStyleCnt="4"/>
      <dgm:spPr/>
    </dgm:pt>
    <dgm:pt modelId="{F44B2536-4E6A-4A14-AF83-FCCF35B0476E}" type="pres">
      <dgm:prSet presAssocID="{3D00A1F6-EFC5-4515-B34D-713C4F6CA59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9C620-A31F-41CE-9C7E-5FC03EF18035}" type="pres">
      <dgm:prSet presAssocID="{3D00A1F6-EFC5-4515-B34D-713C4F6CA59A}" presName="accent_1" presStyleCnt="0"/>
      <dgm:spPr/>
    </dgm:pt>
    <dgm:pt modelId="{CEED7105-81C1-4C8C-83F5-AD8280EE5CF3}" type="pres">
      <dgm:prSet presAssocID="{3D00A1F6-EFC5-4515-B34D-713C4F6CA59A}" presName="accentRepeatNode" presStyleLbl="solidFgAcc1" presStyleIdx="0" presStyleCnt="4"/>
      <dgm:spPr/>
    </dgm:pt>
    <dgm:pt modelId="{2BB114B0-51EC-4039-B7A4-84D80FE09005}" type="pres">
      <dgm:prSet presAssocID="{287D8FF2-0697-4127-A62F-7B13FD75FFC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D9EA0-F57F-4F70-9796-8530C3447B4E}" type="pres">
      <dgm:prSet presAssocID="{287D8FF2-0697-4127-A62F-7B13FD75FFCD}" presName="accent_2" presStyleCnt="0"/>
      <dgm:spPr/>
    </dgm:pt>
    <dgm:pt modelId="{115BFF2C-009E-4CB3-BB20-896CE1E9159B}" type="pres">
      <dgm:prSet presAssocID="{287D8FF2-0697-4127-A62F-7B13FD75FFCD}" presName="accentRepeatNode" presStyleLbl="solidFgAcc1" presStyleIdx="1" presStyleCnt="4"/>
      <dgm:spPr/>
    </dgm:pt>
    <dgm:pt modelId="{7C8F5B53-F855-4C0E-A1DA-185F1A6C652B}" type="pres">
      <dgm:prSet presAssocID="{AB08F5E8-6154-4056-ADC1-EB1CA5AC484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8DB43-15F2-43F1-91E2-FC9319788C57}" type="pres">
      <dgm:prSet presAssocID="{AB08F5E8-6154-4056-ADC1-EB1CA5AC484A}" presName="accent_3" presStyleCnt="0"/>
      <dgm:spPr/>
    </dgm:pt>
    <dgm:pt modelId="{77FC26BC-B120-43A5-B329-666DC35BBE38}" type="pres">
      <dgm:prSet presAssocID="{AB08F5E8-6154-4056-ADC1-EB1CA5AC484A}" presName="accentRepeatNode" presStyleLbl="solidFgAcc1" presStyleIdx="2" presStyleCnt="4"/>
      <dgm:spPr/>
    </dgm:pt>
    <dgm:pt modelId="{14E91F80-D62C-4481-B4DF-E3367ACB14C7}" type="pres">
      <dgm:prSet presAssocID="{B33026F9-9C25-4407-BE2E-F776F8A0591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E8DD7-6D1A-4781-A42D-7F387D91C356}" type="pres">
      <dgm:prSet presAssocID="{B33026F9-9C25-4407-BE2E-F776F8A0591A}" presName="accent_4" presStyleCnt="0"/>
      <dgm:spPr/>
    </dgm:pt>
    <dgm:pt modelId="{2B88AAF0-ABD5-43AA-AE41-98B3CBBD582A}" type="pres">
      <dgm:prSet presAssocID="{B33026F9-9C25-4407-BE2E-F776F8A0591A}" presName="accentRepeatNode" presStyleLbl="solidFgAcc1" presStyleIdx="3" presStyleCnt="4"/>
      <dgm:spPr/>
    </dgm:pt>
  </dgm:ptLst>
  <dgm:cxnLst>
    <dgm:cxn modelId="{63DF11EE-7BCD-4D81-A6B7-2FDA23B6E907}" type="presOf" srcId="{F70F9038-5561-4975-ABE9-BF54BF6378F9}" destId="{0AE7C618-D149-4DB2-8A36-E80F5B73A633}" srcOrd="0" destOrd="0" presId="urn:microsoft.com/office/officeart/2008/layout/VerticalCurvedList"/>
    <dgm:cxn modelId="{2C7506CA-9662-461F-8871-351E9371AF39}" srcId="{D1B20DBF-A88A-4509-986B-7241FCCBE8A6}" destId="{AB08F5E8-6154-4056-ADC1-EB1CA5AC484A}" srcOrd="2" destOrd="0" parTransId="{9E8E0790-A6C1-45DD-B6DD-9621D759AB4A}" sibTransId="{821085A7-A024-4F9B-9C24-3056908A63CD}"/>
    <dgm:cxn modelId="{B6F53018-CC2A-4E52-9CB7-46804A5CEED3}" type="presOf" srcId="{D1B20DBF-A88A-4509-986B-7241FCCBE8A6}" destId="{2799237C-7FD4-499C-A15C-36CC2DADF646}" srcOrd="0" destOrd="0" presId="urn:microsoft.com/office/officeart/2008/layout/VerticalCurvedList"/>
    <dgm:cxn modelId="{1273A900-8D19-4D39-B52C-126B9715F0F5}" type="presOf" srcId="{287D8FF2-0697-4127-A62F-7B13FD75FFCD}" destId="{2BB114B0-51EC-4039-B7A4-84D80FE09005}" srcOrd="0" destOrd="0" presId="urn:microsoft.com/office/officeart/2008/layout/VerticalCurvedList"/>
    <dgm:cxn modelId="{039EC00C-B3AE-4B1B-9309-7775C6D21FEE}" srcId="{D1B20DBF-A88A-4509-986B-7241FCCBE8A6}" destId="{287D8FF2-0697-4127-A62F-7B13FD75FFCD}" srcOrd="1" destOrd="0" parTransId="{6E208126-CC73-43D7-9834-D45D8E23A77B}" sibTransId="{578AAAD9-2D29-4390-8379-F000CF84BB1B}"/>
    <dgm:cxn modelId="{BE671ECD-9321-4265-BD4A-A87DD9453D21}" srcId="{D1B20DBF-A88A-4509-986B-7241FCCBE8A6}" destId="{B33026F9-9C25-4407-BE2E-F776F8A0591A}" srcOrd="3" destOrd="0" parTransId="{8A77B12C-9843-4201-80C2-79BBF169A5F9}" sibTransId="{3D7B5484-C940-4C35-B740-AB45A45988FD}"/>
    <dgm:cxn modelId="{E91D6D68-0DC8-4799-9E49-CC12CF14CDB8}" type="presOf" srcId="{B33026F9-9C25-4407-BE2E-F776F8A0591A}" destId="{14E91F80-D62C-4481-B4DF-E3367ACB14C7}" srcOrd="0" destOrd="0" presId="urn:microsoft.com/office/officeart/2008/layout/VerticalCurvedList"/>
    <dgm:cxn modelId="{058FA78C-ED10-424A-AB77-922AD4086094}" type="presOf" srcId="{3D00A1F6-EFC5-4515-B34D-713C4F6CA59A}" destId="{F44B2536-4E6A-4A14-AF83-FCCF35B0476E}" srcOrd="0" destOrd="0" presId="urn:microsoft.com/office/officeart/2008/layout/VerticalCurvedList"/>
    <dgm:cxn modelId="{FB6D2FF4-7C4F-43A5-B411-BB98093746FE}" srcId="{D1B20DBF-A88A-4509-986B-7241FCCBE8A6}" destId="{3D00A1F6-EFC5-4515-B34D-713C4F6CA59A}" srcOrd="0" destOrd="0" parTransId="{F9373AF8-BFB0-4AB4-8D7D-09AA76E64DD2}" sibTransId="{F70F9038-5561-4975-ABE9-BF54BF6378F9}"/>
    <dgm:cxn modelId="{58BD3F74-1088-4EAC-BE2A-EFF6B9FD0ACA}" type="presOf" srcId="{AB08F5E8-6154-4056-ADC1-EB1CA5AC484A}" destId="{7C8F5B53-F855-4C0E-A1DA-185F1A6C652B}" srcOrd="0" destOrd="0" presId="urn:microsoft.com/office/officeart/2008/layout/VerticalCurvedList"/>
    <dgm:cxn modelId="{2E9E0DDB-6B03-486A-9E29-54F930AA291E}" type="presParOf" srcId="{2799237C-7FD4-499C-A15C-36CC2DADF646}" destId="{FFDD6B6A-3B0F-4306-8C9A-C7E27E8C0890}" srcOrd="0" destOrd="0" presId="urn:microsoft.com/office/officeart/2008/layout/VerticalCurvedList"/>
    <dgm:cxn modelId="{6C8A3251-4B87-47EC-B646-DB7E36A9E45F}" type="presParOf" srcId="{FFDD6B6A-3B0F-4306-8C9A-C7E27E8C0890}" destId="{C51C7B7A-88CB-4DE0-A4D6-929CDBDAEC1F}" srcOrd="0" destOrd="0" presId="urn:microsoft.com/office/officeart/2008/layout/VerticalCurvedList"/>
    <dgm:cxn modelId="{538BEEBF-38A7-4D29-BAA7-9BC97238FC07}" type="presParOf" srcId="{C51C7B7A-88CB-4DE0-A4D6-929CDBDAEC1F}" destId="{E809B4E3-0E3D-4D98-9913-29584BF93F7D}" srcOrd="0" destOrd="0" presId="urn:microsoft.com/office/officeart/2008/layout/VerticalCurvedList"/>
    <dgm:cxn modelId="{E8B40B56-B0DE-4010-8BF1-992F7D91F120}" type="presParOf" srcId="{C51C7B7A-88CB-4DE0-A4D6-929CDBDAEC1F}" destId="{0AE7C618-D149-4DB2-8A36-E80F5B73A633}" srcOrd="1" destOrd="0" presId="urn:microsoft.com/office/officeart/2008/layout/VerticalCurvedList"/>
    <dgm:cxn modelId="{362FD4AE-4BEE-4164-A4A5-88DA9FDEFB32}" type="presParOf" srcId="{C51C7B7A-88CB-4DE0-A4D6-929CDBDAEC1F}" destId="{4D8AC5FD-DB98-4C13-B620-EBE373F520DD}" srcOrd="2" destOrd="0" presId="urn:microsoft.com/office/officeart/2008/layout/VerticalCurvedList"/>
    <dgm:cxn modelId="{FAB2C00D-1F87-48D9-9FCA-C6008FCEA9BE}" type="presParOf" srcId="{C51C7B7A-88CB-4DE0-A4D6-929CDBDAEC1F}" destId="{33FF65EC-F2E6-40B2-B098-2854D9E141FF}" srcOrd="3" destOrd="0" presId="urn:microsoft.com/office/officeart/2008/layout/VerticalCurvedList"/>
    <dgm:cxn modelId="{A61869AD-83B5-47C0-B453-BA5FB0D031AE}" type="presParOf" srcId="{FFDD6B6A-3B0F-4306-8C9A-C7E27E8C0890}" destId="{F44B2536-4E6A-4A14-AF83-FCCF35B0476E}" srcOrd="1" destOrd="0" presId="urn:microsoft.com/office/officeart/2008/layout/VerticalCurvedList"/>
    <dgm:cxn modelId="{07559886-A28F-4F89-AF6C-420D551FF6B7}" type="presParOf" srcId="{FFDD6B6A-3B0F-4306-8C9A-C7E27E8C0890}" destId="{C809C620-A31F-41CE-9C7E-5FC03EF18035}" srcOrd="2" destOrd="0" presId="urn:microsoft.com/office/officeart/2008/layout/VerticalCurvedList"/>
    <dgm:cxn modelId="{69969421-97E0-4317-A1FD-26642374B32F}" type="presParOf" srcId="{C809C620-A31F-41CE-9C7E-5FC03EF18035}" destId="{CEED7105-81C1-4C8C-83F5-AD8280EE5CF3}" srcOrd="0" destOrd="0" presId="urn:microsoft.com/office/officeart/2008/layout/VerticalCurvedList"/>
    <dgm:cxn modelId="{50CE81F0-CEBD-4EF9-BFF4-5B7D18F2A31F}" type="presParOf" srcId="{FFDD6B6A-3B0F-4306-8C9A-C7E27E8C0890}" destId="{2BB114B0-51EC-4039-B7A4-84D80FE09005}" srcOrd="3" destOrd="0" presId="urn:microsoft.com/office/officeart/2008/layout/VerticalCurvedList"/>
    <dgm:cxn modelId="{669A0647-73F8-49B1-A6DF-E2D6CDD25E36}" type="presParOf" srcId="{FFDD6B6A-3B0F-4306-8C9A-C7E27E8C0890}" destId="{297D9EA0-F57F-4F70-9796-8530C3447B4E}" srcOrd="4" destOrd="0" presId="urn:microsoft.com/office/officeart/2008/layout/VerticalCurvedList"/>
    <dgm:cxn modelId="{1DFB245C-195C-46DD-B9C9-2AEFDEDD5082}" type="presParOf" srcId="{297D9EA0-F57F-4F70-9796-8530C3447B4E}" destId="{115BFF2C-009E-4CB3-BB20-896CE1E9159B}" srcOrd="0" destOrd="0" presId="urn:microsoft.com/office/officeart/2008/layout/VerticalCurvedList"/>
    <dgm:cxn modelId="{F225BFDE-99F9-4DF2-82F5-969D946631C6}" type="presParOf" srcId="{FFDD6B6A-3B0F-4306-8C9A-C7E27E8C0890}" destId="{7C8F5B53-F855-4C0E-A1DA-185F1A6C652B}" srcOrd="5" destOrd="0" presId="urn:microsoft.com/office/officeart/2008/layout/VerticalCurvedList"/>
    <dgm:cxn modelId="{5F782CE8-6979-47A1-B202-36D06C65FF88}" type="presParOf" srcId="{FFDD6B6A-3B0F-4306-8C9A-C7E27E8C0890}" destId="{DB58DB43-15F2-43F1-91E2-FC9319788C57}" srcOrd="6" destOrd="0" presId="urn:microsoft.com/office/officeart/2008/layout/VerticalCurvedList"/>
    <dgm:cxn modelId="{66F37894-E5E6-4872-8ED1-AEFC48A140C6}" type="presParOf" srcId="{DB58DB43-15F2-43F1-91E2-FC9319788C57}" destId="{77FC26BC-B120-43A5-B329-666DC35BBE38}" srcOrd="0" destOrd="0" presId="urn:microsoft.com/office/officeart/2008/layout/VerticalCurvedList"/>
    <dgm:cxn modelId="{E6E26B3D-4212-4FBD-880A-C6335744D584}" type="presParOf" srcId="{FFDD6B6A-3B0F-4306-8C9A-C7E27E8C0890}" destId="{14E91F80-D62C-4481-B4DF-E3367ACB14C7}" srcOrd="7" destOrd="0" presId="urn:microsoft.com/office/officeart/2008/layout/VerticalCurvedList"/>
    <dgm:cxn modelId="{6A34F4AB-C016-43A2-8DCF-53C2DE4AC2D4}" type="presParOf" srcId="{FFDD6B6A-3B0F-4306-8C9A-C7E27E8C0890}" destId="{6D6E8DD7-6D1A-4781-A42D-7F387D91C356}" srcOrd="8" destOrd="0" presId="urn:microsoft.com/office/officeart/2008/layout/VerticalCurvedList"/>
    <dgm:cxn modelId="{F2427BFC-553F-4364-82F7-E388CF2034A9}" type="presParOf" srcId="{6D6E8DD7-6D1A-4781-A42D-7F387D91C356}" destId="{2B88AAF0-ABD5-43AA-AE41-98B3CBBD58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7C618-D149-4DB2-8A36-E80F5B73A633}">
      <dsp:nvSpPr>
        <dsp:cNvPr id="0" name=""/>
        <dsp:cNvSpPr/>
      </dsp:nvSpPr>
      <dsp:spPr>
        <a:xfrm>
          <a:off x="-5943603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B2536-4E6A-4A14-AF83-FCCF35B0476E}">
      <dsp:nvSpPr>
        <dsp:cNvPr id="0" name=""/>
        <dsp:cNvSpPr/>
      </dsp:nvSpPr>
      <dsp:spPr>
        <a:xfrm>
          <a:off x="592512" y="404126"/>
          <a:ext cx="6348627" cy="8086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884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n w="31550" cmpd="sng"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anose="030F0702030302020204" pitchFamily="66" charset="0"/>
              <a:cs typeface="+mj-cs"/>
            </a:rPr>
            <a:t>Коммуникационные риски</a:t>
          </a:r>
          <a:endParaRPr lang="ru-RU" sz="3400" kern="1200" dirty="0"/>
        </a:p>
      </dsp:txBody>
      <dsp:txXfrm>
        <a:off x="592512" y="404126"/>
        <a:ext cx="6348627" cy="808672"/>
      </dsp:txXfrm>
    </dsp:sp>
    <dsp:sp modelId="{CEED7105-81C1-4C8C-83F5-AD8280EE5CF3}">
      <dsp:nvSpPr>
        <dsp:cNvPr id="0" name=""/>
        <dsp:cNvSpPr/>
      </dsp:nvSpPr>
      <dsp:spPr>
        <a:xfrm>
          <a:off x="87092" y="303042"/>
          <a:ext cx="1010841" cy="1010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114B0-51EC-4039-B7A4-84D80FE09005}">
      <dsp:nvSpPr>
        <dsp:cNvPr id="0" name=""/>
        <dsp:cNvSpPr/>
      </dsp:nvSpPr>
      <dsp:spPr>
        <a:xfrm>
          <a:off x="1056143" y="1617345"/>
          <a:ext cx="5884996" cy="808672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884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>
              <a:ln w="31550" cmpd="sng"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anose="030F0702030302020204" pitchFamily="66" charset="0"/>
              <a:cs typeface="+mj-cs"/>
            </a:rPr>
            <a:t>Контентные риски</a:t>
          </a:r>
          <a:endParaRPr lang="ru-RU" sz="3400" kern="1200" dirty="0"/>
        </a:p>
      </dsp:txBody>
      <dsp:txXfrm>
        <a:off x="1056143" y="1617345"/>
        <a:ext cx="5884996" cy="808672"/>
      </dsp:txXfrm>
    </dsp:sp>
    <dsp:sp modelId="{115BFF2C-009E-4CB3-BB20-896CE1E9159B}">
      <dsp:nvSpPr>
        <dsp:cNvPr id="0" name=""/>
        <dsp:cNvSpPr/>
      </dsp:nvSpPr>
      <dsp:spPr>
        <a:xfrm>
          <a:off x="550722" y="1516261"/>
          <a:ext cx="1010841" cy="1010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F5B53-F855-4C0E-A1DA-185F1A6C652B}">
      <dsp:nvSpPr>
        <dsp:cNvPr id="0" name=""/>
        <dsp:cNvSpPr/>
      </dsp:nvSpPr>
      <dsp:spPr>
        <a:xfrm>
          <a:off x="1056143" y="2830565"/>
          <a:ext cx="5884996" cy="808672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884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>
              <a:ln w="31550" cmpd="sng"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anose="030F0702030302020204" pitchFamily="66" charset="0"/>
              <a:cs typeface="+mj-cs"/>
            </a:rPr>
            <a:t>Электронные риски</a:t>
          </a:r>
          <a:endParaRPr lang="ru-RU" sz="3400" kern="1200" dirty="0"/>
        </a:p>
      </dsp:txBody>
      <dsp:txXfrm>
        <a:off x="1056143" y="2830565"/>
        <a:ext cx="5884996" cy="808672"/>
      </dsp:txXfrm>
    </dsp:sp>
    <dsp:sp modelId="{77FC26BC-B120-43A5-B329-666DC35BBE38}">
      <dsp:nvSpPr>
        <dsp:cNvPr id="0" name=""/>
        <dsp:cNvSpPr/>
      </dsp:nvSpPr>
      <dsp:spPr>
        <a:xfrm>
          <a:off x="550722" y="2729481"/>
          <a:ext cx="1010841" cy="1010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1F80-D62C-4481-B4DF-E3367ACB14C7}">
      <dsp:nvSpPr>
        <dsp:cNvPr id="0" name=""/>
        <dsp:cNvSpPr/>
      </dsp:nvSpPr>
      <dsp:spPr>
        <a:xfrm>
          <a:off x="592512" y="4043784"/>
          <a:ext cx="6348627" cy="808672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884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n w="31550" cmpd="sng"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anose="030F0702030302020204" pitchFamily="66" charset="0"/>
              <a:cs typeface="+mj-cs"/>
            </a:rPr>
            <a:t>Потребительские риски</a:t>
          </a:r>
          <a:endParaRPr lang="ru-RU" sz="3400" kern="1200" dirty="0"/>
        </a:p>
      </dsp:txBody>
      <dsp:txXfrm>
        <a:off x="592512" y="4043784"/>
        <a:ext cx="6348627" cy="808672"/>
      </dsp:txXfrm>
    </dsp:sp>
    <dsp:sp modelId="{2B88AAF0-ABD5-43AA-AE41-98B3CBBD582A}">
      <dsp:nvSpPr>
        <dsp:cNvPr id="0" name=""/>
        <dsp:cNvSpPr/>
      </dsp:nvSpPr>
      <dsp:spPr>
        <a:xfrm>
          <a:off x="87092" y="3942700"/>
          <a:ext cx="1010841" cy="1010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B0779-AE93-4979-A480-CFA809E2D525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3351E-6325-49BD-80CD-EF6F6B2B4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186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D74C5-ABAD-4150-8CC4-6A5A5C315F5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0AE61-6371-4475-A366-2EFF028C6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7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4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44A0-6863-4A7D-81D6-BAF7D60C68A4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E701-7A1B-45FB-A070-7EE33C5B0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44A0-6863-4A7D-81D6-BAF7D60C68A4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E701-7A1B-45FB-A070-7EE33C5B0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81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44A0-6863-4A7D-81D6-BAF7D60C68A4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E701-7A1B-45FB-A070-7EE33C5B0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296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1142984"/>
            <a:ext cx="48863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857628"/>
            <a:ext cx="4471974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9BABC-C702-460C-BB07-EF21B58CF31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14.09.2017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C9D526-6876-4383-AE29-FD4DA0D41D7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999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A1D79-08BF-497D-B405-4FAB11A4E1B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14.09.2017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14F1B2-0C65-4471-8917-C56E039D6D1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792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CBB1E-7E87-4B02-9FDE-A5F4F596658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14.09.2017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17C662-96D0-4E35-9CE2-F2D5ADAA110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138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CF602-42F6-40FE-8383-C20EF4E10D2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14.09.2017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892208-5C13-4AFE-8B0A-F0DF091587E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210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CC47F-1C29-42CA-8337-3FCD3AA3B08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14.09.2017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DD2D7B-16AF-43FA-AA2C-E525D8288CC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454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B830B-C60B-40C5-9D5D-092C52080DB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14.09.2017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00A814-2B62-47B7-9AEF-0D5115DE846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881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0893E3-BC98-4C3F-9CF6-6855669FA1C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14.09.2017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7A9050-4A0A-443E-A4D4-6A66BB3BEFC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996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092AD-1D34-4D3F-98B8-751AE11BC5C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14.09.2017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63C069-168B-4D3D-949E-462A08736007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94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44A0-6863-4A7D-81D6-BAF7D60C68A4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E701-7A1B-45FB-A070-7EE33C5B0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339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3CF62-37DC-4367-8B0F-5285D929459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14.09.2017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371EF-EA6C-40B0-84C1-3049E09DFD3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088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8EA0A-ABF4-44AC-BC31-7EAF337A127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14.09.2017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7976FE-6D9A-4345-BD89-B12C8F7E36D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167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89588-53D6-4478-AF16-739832AC163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14.09.2017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BB543B-848D-4A9C-92BF-43F0590BD3DB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5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44A0-6863-4A7D-81D6-BAF7D60C68A4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E701-7A1B-45FB-A070-7EE33C5B0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2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44A0-6863-4A7D-81D6-BAF7D60C68A4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E701-7A1B-45FB-A070-7EE33C5B0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8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44A0-6863-4A7D-81D6-BAF7D60C68A4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E701-7A1B-45FB-A070-7EE33C5B0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73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44A0-6863-4A7D-81D6-BAF7D60C68A4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E701-7A1B-45FB-A070-7EE33C5B0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4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44A0-6863-4A7D-81D6-BAF7D60C68A4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E701-7A1B-45FB-A070-7EE33C5B0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00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44A0-6863-4A7D-81D6-BAF7D60C68A4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E701-7A1B-45FB-A070-7EE33C5B0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5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44A0-6863-4A7D-81D6-BAF7D60C68A4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E701-7A1B-45FB-A070-7EE33C5B0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57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544A0-6863-4A7D-81D6-BAF7D60C68A4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1E701-7A1B-45FB-A070-7EE33C5B0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14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81438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928813" y="1571625"/>
            <a:ext cx="70151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58F16-1068-4D5D-94CB-8896E4FDEE4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14.09.2017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FC9A5D-F9B5-457D-9FB3-490C7003184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09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060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eais.rkn.gov.ru/" TargetMode="Externa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helpline@online.org" TargetMode="Externa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5157192"/>
            <a:ext cx="5199678" cy="1470025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48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Безопасность</a:t>
            </a:r>
            <a:br>
              <a:rPr lang="ru-RU" sz="48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48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в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сети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Интернет 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260648"/>
            <a:ext cx="4464496" cy="7920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Batang" panose="02030600000101010101" pitchFamily="18" charset="-127"/>
              </a:rPr>
              <a:t>Классный</a:t>
            </a:r>
            <a:r>
              <a:rPr lang="en-US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Batang" panose="02030600000101010101" pitchFamily="18" charset="-127"/>
              </a:rPr>
              <a:t> </a:t>
            </a: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Batang" panose="02030600000101010101" pitchFamily="18" charset="-127"/>
              </a:rPr>
              <a:t>час</a:t>
            </a:r>
            <a:b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Batang" panose="02030600000101010101" pitchFamily="18" charset="-127"/>
              </a:rPr>
            </a:b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Batang" panose="02030600000101010101" pitchFamily="18" charset="-127"/>
              </a:rPr>
              <a:t>для учащихся 7-9 классов</a:t>
            </a:r>
            <a:endParaRPr lang="ru-RU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32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695" y="188640"/>
            <a:ext cx="8143875" cy="1143000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  <a:cs typeface="+mj-cs"/>
              </a:rPr>
              <a:t>Электронные риски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anose="030F0702030302020204" pitchFamily="66" charset="0"/>
              <a:cs typeface="+mj-cs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051720" y="1500188"/>
            <a:ext cx="6877968" cy="4654575"/>
          </a:xfrm>
        </p:spPr>
        <p:txBody>
          <a:bodyPr/>
          <a:lstStyle/>
          <a:p>
            <a:pPr eaLnBrk="1" hangingPunct="1"/>
            <a:r>
              <a:rPr lang="ru-RU" altLang="ru-RU" sz="26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вероятность столкнуться с хищением персональной информации или подвергнуться атаке вредоносных программ</a:t>
            </a:r>
          </a:p>
          <a:p>
            <a:pPr eaLnBrk="1" hangingPunct="1"/>
            <a:r>
              <a:rPr lang="ru-RU" altLang="ru-RU" sz="26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вирусы, «черви», «трояны», шпионские программы, боты и др.</a:t>
            </a:r>
          </a:p>
          <a:p>
            <a:pPr eaLnBrk="1" hangingPunct="1"/>
            <a:r>
              <a:rPr lang="ru-RU" altLang="ru-RU" sz="26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может нанести вред компьютеру и нарушить конфиденциальность хранящейся в нем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4510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695" y="188640"/>
            <a:ext cx="8143875" cy="1143000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  <a:cs typeface="+mj-cs"/>
              </a:rPr>
              <a:t>Потребительские </a:t>
            </a:r>
            <a:r>
              <a:rPr lang="ru-RU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  <a:cs typeface="+mj-cs"/>
              </a:rPr>
              <a:t>риски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051720" y="1500188"/>
            <a:ext cx="6877968" cy="4654575"/>
          </a:xfrm>
        </p:spPr>
        <p:txBody>
          <a:bodyPr/>
          <a:lstStyle/>
          <a:p>
            <a:pPr eaLnBrk="1" hangingPunct="1"/>
            <a:r>
              <a:rPr lang="ru-RU" altLang="ru-RU" sz="26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злоупотребление в интернете правами потребителя</a:t>
            </a:r>
          </a:p>
          <a:p>
            <a:pPr eaLnBrk="1" hangingPunct="1"/>
            <a:r>
              <a:rPr lang="ru-RU" altLang="ru-RU" sz="26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риск приобретения товара низкого качества, различные подделки</a:t>
            </a:r>
          </a:p>
          <a:p>
            <a:pPr eaLnBrk="1" hangingPunct="1"/>
            <a:r>
              <a:rPr lang="ru-RU" altLang="ru-RU" sz="26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потеря денежных средств без приобретения товара или услуги</a:t>
            </a:r>
          </a:p>
          <a:p>
            <a:pPr eaLnBrk="1" hangingPunct="1"/>
            <a:r>
              <a:rPr lang="ru-RU" altLang="ru-RU" sz="26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хищение персональной информации с целью </a:t>
            </a:r>
            <a:r>
              <a:rPr lang="ru-RU" altLang="ru-RU" sz="2600" dirty="0" err="1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кибермошенничества</a:t>
            </a:r>
            <a:r>
              <a:rPr lang="ru-RU" altLang="ru-RU" sz="26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56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04664"/>
            <a:ext cx="8352927" cy="926976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lang="ru-RU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  <a:cs typeface="+mj-cs"/>
              </a:rPr>
              <a:t>Викторина «Это важно знать!»</a:t>
            </a:r>
            <a:endParaRPr lang="ru-RU" sz="4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anose="030F0702030302020204" pitchFamily="66" charset="0"/>
              <a:cs typeface="+mj-cs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331640" y="1500189"/>
            <a:ext cx="7598048" cy="992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6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Можно ли указывать </a:t>
            </a:r>
            <a:r>
              <a:rPr lang="ru-RU" sz="26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личную </a:t>
            </a:r>
            <a:r>
              <a:rPr lang="ru-RU" sz="26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информацию при регистрации на сайтах?</a:t>
            </a:r>
            <a:endParaRPr lang="ru-RU" altLang="ru-RU" sz="2600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2483768" y="2852936"/>
            <a:ext cx="6445920" cy="200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26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Когда ты регистрируешься на сайтах, </a:t>
            </a:r>
            <a:r>
              <a:rPr lang="ru-RU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не указывай личную информацию </a:t>
            </a:r>
            <a:r>
              <a:rPr lang="ru-RU" sz="26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(номер мобильного телефона, адрес места жительства и другие данные)</a:t>
            </a:r>
            <a:endParaRPr lang="ru-RU" altLang="ru-RU" sz="2600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7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04664"/>
            <a:ext cx="8352927" cy="926976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lang="ru-RU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  <a:cs typeface="+mj-cs"/>
              </a:rPr>
              <a:t>Викторина «Это важно знать!»</a:t>
            </a:r>
            <a:endParaRPr lang="ru-RU" sz="4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anose="030F0702030302020204" pitchFamily="66" charset="0"/>
              <a:cs typeface="+mj-cs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331640" y="1500189"/>
            <a:ext cx="7598048" cy="11367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6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Можно ли общаться через веб-камеру?</a:t>
            </a:r>
            <a:endParaRPr lang="ru-RU" altLang="ru-RU" sz="2600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2483768" y="2852936"/>
            <a:ext cx="644592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/>
              <a:t>Используй  веб-камеру </a:t>
            </a:r>
            <a:r>
              <a:rPr lang="ru-RU" dirty="0">
                <a:solidFill>
                  <a:srgbClr val="FF0000"/>
                </a:solidFill>
              </a:rPr>
              <a:t>только при общении с </a:t>
            </a:r>
            <a:r>
              <a:rPr lang="ru-RU" dirty="0" smtClean="0">
                <a:solidFill>
                  <a:srgbClr val="FF0000"/>
                </a:solidFill>
              </a:rPr>
              <a:t>друзьями или родными.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0155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04664"/>
            <a:ext cx="8352927" cy="926976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lang="ru-RU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  <a:cs typeface="+mj-cs"/>
              </a:rPr>
              <a:t>Викторина «Это важно знать!»</a:t>
            </a:r>
            <a:endParaRPr lang="ru-RU" sz="4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anose="030F0702030302020204" pitchFamily="66" charset="0"/>
              <a:cs typeface="+mj-cs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331640" y="1500189"/>
            <a:ext cx="7598048" cy="11367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6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Кому доступны материалы, которые ты размещаешь в сети Интернет?</a:t>
            </a:r>
            <a:endParaRPr lang="ru-RU" altLang="ru-RU" sz="2600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2483768" y="2852936"/>
            <a:ext cx="644592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 smtClean="0"/>
              <a:t>Если </a:t>
            </a:r>
            <a:r>
              <a:rPr lang="ru-RU" dirty="0"/>
              <a:t>ты публикуешь </a:t>
            </a:r>
            <a:r>
              <a:rPr lang="ru-RU" dirty="0" smtClean="0"/>
              <a:t>фото или видео </a:t>
            </a:r>
            <a:r>
              <a:rPr lang="ru-RU" dirty="0"/>
              <a:t>в интернете — </a:t>
            </a:r>
            <a:r>
              <a:rPr lang="ru-RU" dirty="0">
                <a:solidFill>
                  <a:srgbClr val="FF0000"/>
                </a:solidFill>
              </a:rPr>
              <a:t>каждый</a:t>
            </a:r>
            <a:r>
              <a:rPr lang="ru-RU" dirty="0"/>
              <a:t> может посмотреть их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0824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04664"/>
            <a:ext cx="8352927" cy="926976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lang="ru-RU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  <a:cs typeface="+mj-cs"/>
              </a:rPr>
              <a:t>Викторина «Это важно знать!»</a:t>
            </a:r>
            <a:endParaRPr lang="ru-RU" sz="4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anose="030F0702030302020204" pitchFamily="66" charset="0"/>
              <a:cs typeface="+mj-cs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331640" y="1500189"/>
            <a:ext cx="7598048" cy="11367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6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Можно ли публиковать совместные фото?</a:t>
            </a:r>
            <a:endParaRPr lang="ru-RU" altLang="ru-RU" sz="2600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2483768" y="2852936"/>
            <a:ext cx="644592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/>
              <a:t>Не публикуй фотографии, на которых изображены другие люди. Делай это </a:t>
            </a:r>
            <a:r>
              <a:rPr lang="ru-RU" dirty="0">
                <a:solidFill>
                  <a:srgbClr val="FF0000"/>
                </a:solidFill>
              </a:rPr>
              <a:t>только с их </a:t>
            </a:r>
            <a:r>
              <a:rPr lang="ru-RU" dirty="0" smtClean="0">
                <a:solidFill>
                  <a:srgbClr val="FF0000"/>
                </a:solidFill>
              </a:rPr>
              <a:t>согласия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57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04664"/>
            <a:ext cx="8352927" cy="926976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lang="ru-RU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  <a:cs typeface="+mj-cs"/>
              </a:rPr>
              <a:t>Викторина «Это важно знать!»</a:t>
            </a:r>
            <a:endParaRPr lang="ru-RU" sz="4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anose="030F0702030302020204" pitchFamily="66" charset="0"/>
              <a:cs typeface="+mj-cs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331640" y="1500189"/>
            <a:ext cx="7598048" cy="11367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6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Что делать, если ты получил на почту «спам»?</a:t>
            </a:r>
            <a:endParaRPr lang="ru-RU" altLang="ru-RU" sz="2600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2483768" y="2852936"/>
            <a:ext cx="644592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/>
              <a:t>Если ты получил такое письмо, </a:t>
            </a:r>
            <a:r>
              <a:rPr lang="ru-RU" dirty="0">
                <a:solidFill>
                  <a:srgbClr val="FF0000"/>
                </a:solidFill>
              </a:rPr>
              <a:t>не отвечай на него</a:t>
            </a:r>
          </a:p>
        </p:txBody>
      </p:sp>
    </p:spTree>
    <p:extLst>
      <p:ext uri="{BB962C8B-B14F-4D97-AF65-F5344CB8AC3E}">
        <p14:creationId xmlns:p14="http://schemas.microsoft.com/office/powerpoint/2010/main" val="309708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04664"/>
            <a:ext cx="8352927" cy="926976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lang="ru-RU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  <a:cs typeface="+mj-cs"/>
              </a:rPr>
              <a:t>Викторина «Это важно знать!»</a:t>
            </a:r>
            <a:endParaRPr lang="ru-RU" sz="4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anose="030F0702030302020204" pitchFamily="66" charset="0"/>
              <a:cs typeface="+mj-cs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331640" y="1500189"/>
            <a:ext cx="7598048" cy="11367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6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Тебе пришло сообщение с незнакомого адреса. Откроешь?</a:t>
            </a:r>
            <a:endParaRPr lang="ru-RU" altLang="ru-RU" sz="2600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2483768" y="2852936"/>
            <a:ext cx="644592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/>
              <a:t>Если тебе пришло сообщение с незнакомого адреса, </a:t>
            </a:r>
            <a:r>
              <a:rPr lang="ru-RU" dirty="0" smtClean="0">
                <a:solidFill>
                  <a:srgbClr val="FF0000"/>
                </a:solidFill>
              </a:rPr>
              <a:t>не</a:t>
            </a:r>
            <a:r>
              <a:rPr lang="ru-RU" dirty="0">
                <a:solidFill>
                  <a:srgbClr val="FF0000"/>
                </a:solidFill>
              </a:rPr>
              <a:t>  </a:t>
            </a:r>
            <a:r>
              <a:rPr lang="ru-RU" dirty="0" smtClean="0">
                <a:solidFill>
                  <a:srgbClr val="FF0000"/>
                </a:solidFill>
              </a:rPr>
              <a:t>открывай его</a:t>
            </a:r>
            <a:r>
              <a:rPr lang="ru-RU" dirty="0" smtClean="0"/>
              <a:t>. </a:t>
            </a:r>
            <a:r>
              <a:rPr lang="ru-RU" dirty="0"/>
              <a:t>Подобные письма могут содержать вирусы</a:t>
            </a:r>
          </a:p>
        </p:txBody>
      </p:sp>
    </p:spTree>
    <p:extLst>
      <p:ext uri="{BB962C8B-B14F-4D97-AF65-F5344CB8AC3E}">
        <p14:creationId xmlns:p14="http://schemas.microsoft.com/office/powerpoint/2010/main" val="52891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04664"/>
            <a:ext cx="8352927" cy="926976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lang="ru-RU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  <a:cs typeface="+mj-cs"/>
              </a:rPr>
              <a:t>Викторина «Это важно знать!»</a:t>
            </a:r>
            <a:endParaRPr lang="ru-RU" sz="4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anose="030F0702030302020204" pitchFamily="66" charset="0"/>
              <a:cs typeface="+mj-cs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331640" y="1500189"/>
            <a:ext cx="7598048" cy="12807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6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Тебе приходят письма с неприятным или оскорбляющим тебя содержанием. Что делать?</a:t>
            </a:r>
            <a:endParaRPr lang="ru-RU" altLang="ru-RU" sz="2600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2483768" y="2852936"/>
            <a:ext cx="644592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/>
              <a:t>Если тебе приходят письма с неприятным или оскорбляющим тебя содержанием, если кто-то ведет себя в твоем отношении неподобающим образом, </a:t>
            </a:r>
            <a:r>
              <a:rPr lang="ru-RU" dirty="0">
                <a:solidFill>
                  <a:srgbClr val="FF0000"/>
                </a:solidFill>
              </a:rPr>
              <a:t>сообщи об этом взрослым</a:t>
            </a:r>
          </a:p>
        </p:txBody>
      </p:sp>
    </p:spTree>
    <p:extLst>
      <p:ext uri="{BB962C8B-B14F-4D97-AF65-F5344CB8AC3E}">
        <p14:creationId xmlns:p14="http://schemas.microsoft.com/office/powerpoint/2010/main" val="175998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04664"/>
            <a:ext cx="8352927" cy="926976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lang="ru-RU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  <a:cs typeface="+mj-cs"/>
              </a:rPr>
              <a:t>Викторина «Это важно знать!»</a:t>
            </a:r>
            <a:endParaRPr lang="ru-RU" sz="4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anose="030F0702030302020204" pitchFamily="66" charset="0"/>
              <a:cs typeface="+mj-cs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331640" y="1500189"/>
            <a:ext cx="7598048" cy="12807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6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Человек, с которым ты познакомился в </a:t>
            </a:r>
            <a:r>
              <a:rPr lang="ru-RU" sz="26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Интернете</a:t>
            </a:r>
            <a:r>
              <a:rPr lang="ru-RU" sz="26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предлагает тебе встретиться в реальной жизни. Твои действия?</a:t>
            </a:r>
            <a:endParaRPr lang="ru-RU" altLang="ru-RU" sz="2600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2483768" y="3212976"/>
            <a:ext cx="644592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/>
              <a:t>Если человек, с которым ты познакомился в </a:t>
            </a:r>
            <a:r>
              <a:rPr lang="ru-RU" dirty="0" smtClean="0"/>
              <a:t>Интернете</a:t>
            </a:r>
            <a:r>
              <a:rPr lang="ru-RU" dirty="0"/>
              <a:t>, предлагает тебе встретиться в реальной жизни, то </a:t>
            </a:r>
            <a:r>
              <a:rPr lang="ru-RU" dirty="0">
                <a:solidFill>
                  <a:srgbClr val="FF0000"/>
                </a:solidFill>
              </a:rPr>
              <a:t>предупреди его, что придешь навстречу со </a:t>
            </a:r>
            <a:r>
              <a:rPr lang="ru-RU" dirty="0" smtClean="0">
                <a:solidFill>
                  <a:srgbClr val="FF0000"/>
                </a:solidFill>
              </a:rPr>
              <a:t>взрослым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6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8143875" cy="2495748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b="0" dirty="0">
                <a:ln w="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1) Новый друг, в чьих данных указан тот же возраст, что и у тебя, предлагает тебе обменяться </a:t>
            </a:r>
            <a:r>
              <a:rPr lang="ru-RU" b="0" dirty="0" smtClean="0">
                <a:ln w="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фотографиями:</a:t>
            </a:r>
            <a:endParaRPr lang="ru-RU" b="0" dirty="0">
              <a:ln w="0">
                <a:solidFill>
                  <a:schemeClr val="accent3">
                    <a:lumMod val="75000"/>
                  </a:schemeClr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1994" y="3429000"/>
            <a:ext cx="6619626" cy="274059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Попрошу его фото, и потом отправлю своё.</a:t>
            </a:r>
          </a:p>
          <a:p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Посоветуюсь с родителями.</a:t>
            </a:r>
          </a:p>
          <a:p>
            <a:pPr marL="0" indent="0">
              <a:buNone/>
            </a:pPr>
            <a:endParaRPr lang="ru-RU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79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71661"/>
            <a:ext cx="8229600" cy="981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поведения в сети Интернет</a:t>
            </a:r>
            <a:endParaRPr lang="ru-RU" sz="4000" dirty="0" smtClean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052736"/>
            <a:ext cx="7056784" cy="532859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6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Позаботься о своей конфиденциальности и конфиденциальности твоей семьи и  друзей!</a:t>
            </a:r>
          </a:p>
          <a:p>
            <a:pPr eaLnBrk="1" hangingPunct="1"/>
            <a:r>
              <a:rPr lang="ru-RU" sz="26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Используй настройки конфиденциальности, для того чтобы защитить твой онлайн-профиль!</a:t>
            </a:r>
          </a:p>
          <a:p>
            <a:pPr eaLnBrk="1" hangingPunct="1"/>
            <a:r>
              <a:rPr lang="ru-RU" sz="26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Используй НИК вместо своего настоящего имени!</a:t>
            </a:r>
          </a:p>
          <a:p>
            <a:pPr eaLnBrk="1" hangingPunct="1"/>
            <a:r>
              <a:rPr lang="ru-RU" sz="26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Дважды подумай прежде, чем разместить или рассказать </a:t>
            </a:r>
            <a:r>
              <a:rPr lang="ru-RU" sz="26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</a:t>
            </a:r>
            <a:r>
              <a:rPr lang="ru-RU" sz="26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чем-нибудь </a:t>
            </a:r>
            <a:r>
              <a:rPr lang="ru-RU" sz="26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</a:t>
            </a:r>
            <a:r>
              <a:rPr lang="ru-RU" sz="26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онлайн-среде!</a:t>
            </a:r>
          </a:p>
        </p:txBody>
      </p:sp>
      <p:pic>
        <p:nvPicPr>
          <p:cNvPr id="18434" name="Picture 2" descr="SEO SEO Companies Blog Pag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007" y="5661248"/>
            <a:ext cx="1287853" cy="95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4392488" cy="386363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737182" y="296661"/>
            <a:ext cx="5267537" cy="634669"/>
            <a:chOff x="3737182" y="296661"/>
            <a:chExt cx="5267537" cy="63466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737182" y="296661"/>
              <a:ext cx="5267537" cy="634669"/>
              <a:chOff x="809642" y="178970"/>
              <a:chExt cx="5544728" cy="63466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809642" y="363048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196386" y="178970"/>
                <a:ext cx="5157984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247663" y="383512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ГИПОТЕТИЧЕСКИЙ ЦИФРОВОЙ ПОРТРЕТ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50563" y="-963488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87" b="41085"/>
          <a:stretch/>
        </p:blipFill>
        <p:spPr bwMode="auto">
          <a:xfrm>
            <a:off x="4246760" y="1556992"/>
            <a:ext cx="4586676" cy="38149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6" t="6282" r="26054" b="65578"/>
          <a:stretch/>
        </p:blipFill>
        <p:spPr bwMode="auto">
          <a:xfrm>
            <a:off x="251520" y="1083739"/>
            <a:ext cx="3913026" cy="147682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9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116632"/>
            <a:ext cx="5133256" cy="6334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/>
            <a:r>
              <a:rPr lang="ru-RU" sz="4000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Интернет-этикет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836713"/>
            <a:ext cx="6840760" cy="547260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Относись к другим людям так, как ты хотел бы, чтобы относились к тебе. Избегай сквернословия!</a:t>
            </a:r>
          </a:p>
          <a:p>
            <a:pPr eaLnBrk="1" hangingPunct="1"/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Научись 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«сетевому этикету»,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когда находишься в 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онлайне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Например, если ты печатаешь сообщение ЗАГЛАВНЫМИ БУКВАМИ, твой собеседник может подумать, что ты кричишь на  него. </a:t>
            </a:r>
          </a:p>
          <a:p>
            <a:pPr eaLnBrk="1" hangingPunct="1"/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Если  кто-то  говорит  что-то  грубое или  что-то неприятное  - не отвечай. Уйди из чата или форума незамедлительно. </a:t>
            </a:r>
          </a:p>
        </p:txBody>
      </p:sp>
      <p:pic>
        <p:nvPicPr>
          <p:cNvPr id="16386" name="Picture 2" descr="http://www.saridere.com.tr/upload/haberler/3e2d2ede29-ByTok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42636"/>
            <a:ext cx="2304256" cy="16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8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116632"/>
            <a:ext cx="5133256" cy="6334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/>
            <a:r>
              <a:rPr lang="ru-RU" sz="4000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Интернет-этикет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980728"/>
            <a:ext cx="6840760" cy="532859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Не посылай сообщения или изображения, которые могут повредить или огорчить  кого-нибудь.  Даже если не ты это начал, тебя будут считать 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участником.</a:t>
            </a:r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Уважай контент других людей, который ты размещаешь или которым делишься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Загружай и распространяй материалы, не содержащие вирусы или другие компьютерные коды, файлы или программы, предназначенные для нарушения функциональности любого 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компьютера. </a:t>
            </a:r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695" y="188640"/>
            <a:ext cx="8143875" cy="1143000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  <a:cs typeface="+mj-cs"/>
              </a:rPr>
              <a:t>Твои права в сети Интернет: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anose="030F0702030302020204" pitchFamily="66" charset="0"/>
              <a:cs typeface="+mj-cs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051720" y="1628800"/>
            <a:ext cx="6877968" cy="5040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60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Ты никогда 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не должен терпеть преследования или запугивания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со стороны других людей. Законы реальной жизни также действуют и в онлайн-среде. </a:t>
            </a:r>
          </a:p>
          <a:p>
            <a:pPr eaLnBrk="1" hangingPunct="1">
              <a:spcAft>
                <a:spcPts val="60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Ты имеешь право 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использовать современные технологии для развития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своей индивидуальности и расширения твоих возможностей. </a:t>
            </a:r>
          </a:p>
          <a:p>
            <a:pPr eaLnBrk="1" hangingPunct="1">
              <a:spcAft>
                <a:spcPts val="60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Ты имеешь право 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защитить свою персональную информацию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12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695" y="188640"/>
            <a:ext cx="8143875" cy="1143000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  <a:cs typeface="+mj-cs"/>
              </a:rPr>
              <a:t>Твои права в сети Интернет: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anose="030F0702030302020204" pitchFamily="66" charset="0"/>
              <a:cs typeface="+mj-cs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767694" y="1628800"/>
            <a:ext cx="8161993" cy="5040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60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Ты имеешь право на 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доступ к информации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 сервисам, соответствующим твоему возрасту</a:t>
            </a:r>
          </a:p>
          <a:p>
            <a:pPr eaLnBrk="1" hangingPunct="1">
              <a:spcAft>
                <a:spcPts val="60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Ты имеешь право 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свободно выражать себя и право на уважение к </a:t>
            </a: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себе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и, в то же время, должен всегда уважать других. </a:t>
            </a:r>
          </a:p>
          <a:p>
            <a:pPr marL="2157413" indent="-457200" eaLnBrk="1" hangingPunct="1"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Ты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имеешь право 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сказать </a:t>
            </a: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НЕТ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тому, 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кто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в 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онлайн-среде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просит</a:t>
            </a:r>
            <a:b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тебя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о чем-то,  что заставляет тебя чувствовать дискомфорт.</a:t>
            </a:r>
          </a:p>
        </p:txBody>
      </p:sp>
    </p:spTree>
    <p:extLst>
      <p:ext uri="{BB962C8B-B14F-4D97-AF65-F5344CB8AC3E}">
        <p14:creationId xmlns:p14="http://schemas.microsoft.com/office/powerpoint/2010/main" val="30214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16632"/>
            <a:ext cx="7509520" cy="6334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 eaLnBrk="1" hangingPunct="1"/>
            <a:r>
              <a:rPr lang="ru-RU" sz="4000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твои права нарушаются:</a:t>
            </a:r>
            <a:endParaRPr lang="ru-RU" sz="4000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980728"/>
            <a:ext cx="6840760" cy="532859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тебя запугивают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онлайновой среде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Игнорируй.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 отвечай обидчику. Если он не получает ответа, ему может это наскучить и он уйдёт.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Заблокируй этого человека.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Это защитит тебя от просмотра сообщений конкретного пользователя.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Расскажи  кому-нибудь.  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Расскажи своей маме или папе, или другому взрослому, которому доверяешь.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Сохрани доказательства.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Это может быть полезным для поиска того, кто пытался тебя запугать. Сохрани в качестве доказательств тексты, электронные письма,  онлайн-разговоры  или голосовую почту. </a:t>
            </a:r>
          </a:p>
        </p:txBody>
      </p:sp>
    </p:spTree>
    <p:extLst>
      <p:ext uri="{BB962C8B-B14F-4D97-AF65-F5344CB8AC3E}">
        <p14:creationId xmlns:p14="http://schemas.microsoft.com/office/powerpoint/2010/main" val="25567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16632"/>
            <a:ext cx="7509520" cy="6334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 eaLnBrk="1" hangingPunct="1"/>
            <a:r>
              <a:rPr lang="ru-RU" sz="4000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твои права нарушаются:</a:t>
            </a:r>
            <a:endParaRPr lang="ru-RU" sz="4000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980728"/>
            <a:ext cx="6840760" cy="532859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 видишь или знаешь, что твоего друга запугивают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он попал в Интернет-ловушку,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 его и 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 об этом взрослым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ты бы захотел, чтобы он  сделал то же самое для тебя.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тебя заманили или привлекали обманом к 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совершению противоправных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 передаче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откровенных изображений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 тобой, ты обязательно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рассказать об этом взрослому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которому доверяешь, для того чтобы получить совет или помощь.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16632"/>
            <a:ext cx="7509520" cy="6334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 eaLnBrk="1" hangingPunct="1"/>
            <a:r>
              <a:rPr lang="ru-RU" sz="4000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твои права нарушаются:</a:t>
            </a:r>
            <a:endParaRPr lang="ru-RU" sz="4000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750044"/>
            <a:ext cx="6840760" cy="55592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Сообщи об  этом: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Родителям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взрослым, которым ты доверяешь;</a:t>
            </a:r>
          </a:p>
          <a:p>
            <a:pPr eaLnBrk="1" hangingPunct="1">
              <a:lnSpc>
                <a:spcPct val="80000"/>
              </a:lnSpc>
            </a:pP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Руководству школы;</a:t>
            </a:r>
          </a:p>
          <a:p>
            <a:pPr eaLnBrk="1" hangingPunct="1">
              <a:lnSpc>
                <a:spcPct val="80000"/>
              </a:lnSpc>
            </a:pP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Интернет-провайдеру,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оператору 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мобильной связи или администратору  веб-сайта;</a:t>
            </a:r>
          </a:p>
          <a:p>
            <a:pPr eaLnBrk="1" hangingPunct="1">
              <a:lnSpc>
                <a:spcPct val="80000"/>
              </a:lnSpc>
            </a:pP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 полицию. Если ты считаешь, что существует угроза для твоей безопасности,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то кто-нибудь из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взрослых, либо ты сам должен обратиться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правоохранительные органы. </a:t>
            </a:r>
          </a:p>
        </p:txBody>
      </p:sp>
    </p:spTree>
    <p:extLst>
      <p:ext uri="{BB962C8B-B14F-4D97-AF65-F5344CB8AC3E}">
        <p14:creationId xmlns:p14="http://schemas.microsoft.com/office/powerpoint/2010/main" val="3506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9" y="547635"/>
            <a:ext cx="1506328" cy="2074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42" y="1765952"/>
            <a:ext cx="1370901" cy="192229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3" y="3356992"/>
            <a:ext cx="1476164" cy="2069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3027131" y="679044"/>
            <a:ext cx="5148573" cy="917395"/>
            <a:chOff x="312778" y="4572555"/>
            <a:chExt cx="1646547" cy="1915276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b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600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134" y="55308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2099" y="561891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404263" y="2023535"/>
            <a:ext cx="6084677" cy="4573817"/>
            <a:chOff x="312778" y="4539815"/>
            <a:chExt cx="1646547" cy="194801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39815"/>
              <a:ext cx="1617357" cy="1948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УК РФ - Неправомерный доступ к компьютерной информации </a:t>
              </a:r>
              <a:b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273 УК РФ – Создание, использование и </a:t>
              </a:r>
              <a:r>
                <a:rPr lang="ru-RU" sz="1600" spc="-4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274 УК РФ – Нарушение правил эксплуатации ЭВМ, систем ЭВМ или их сети (до 5 лет лишения свободы);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129 – Клевета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165 – Причинение имущественного ущерба путем обмана или злоупотребления доверием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146 – Нарушение авторских и смежных прав </a:t>
              </a:r>
              <a:b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10 лет лишения свободы</a:t>
              </a:r>
              <a:r>
                <a:rPr lang="ru-RU" sz="1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 т.д.</a:t>
              </a:r>
              <a:endPara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39" y="2142502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209307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5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8143875" cy="23517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0" dirty="0">
                <a:ln w="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2) В чате тебя обозвали очень грубыми словами:</a:t>
            </a:r>
            <a:br>
              <a:rPr lang="ru-RU" b="0" dirty="0">
                <a:ln w="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ru-RU" b="0" dirty="0">
              <a:ln w="0">
                <a:solidFill>
                  <a:schemeClr val="accent3">
                    <a:lumMod val="75000"/>
                  </a:schemeClr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2636912"/>
            <a:ext cx="6419056" cy="330668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Скажу в ответ: «Сам такой».</a:t>
            </a:r>
          </a:p>
          <a:p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 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Прекращу разговор с этим человеком.</a:t>
            </a:r>
          </a:p>
          <a:p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881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443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Сообщи об  этом: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581528" cy="4525963"/>
          </a:xfrm>
        </p:spPr>
        <p:txBody>
          <a:bodyPr/>
          <a:lstStyle/>
          <a:p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Телефонная линия «Ребенок в опасности» Следственного комитета РФ по телефону: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8-800-200-19-10,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8-4722-73-91-71</a:t>
            </a:r>
          </a:p>
          <a:p>
            <a:pPr marL="0" indent="900113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Анонимно!</a:t>
            </a:r>
          </a:p>
          <a:p>
            <a:pPr marL="0" indent="900113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Бесплатно!</a:t>
            </a: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Картинки по запросу следственный комитет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8214"/>
            <a:ext cx="3312368" cy="34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2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Сообщи об  этом: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96752"/>
            <a:ext cx="7221488" cy="45259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 доверия для детей, подростков и их родителей по телефону: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8-800-2000-122,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8-4722-34-09-71</a:t>
            </a:r>
          </a:p>
          <a:p>
            <a:pPr marL="0" indent="714375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Анонимно!</a:t>
            </a:r>
          </a:p>
          <a:p>
            <a:pPr marL="0" indent="714375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Бесплатно!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20888"/>
            <a:ext cx="3960440" cy="382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Сообщи об  этом: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Единый реестр доменных имен, указателей страниц сайтов в сети «Интернет»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  <a:hlinkClick r:id="rId2"/>
              </a:rPr>
              <a:t>: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  <a:hlinkClick r:id="rId2"/>
              </a:rPr>
              <a:t>//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  <a:hlinkClick r:id="rId2"/>
              </a:rPr>
              <a:t>eais.rkn.gov.ru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  <a:hlinkClick r:id="rId2"/>
              </a:rPr>
              <a:t>/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Анонимно!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25044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Сообщи об  этом: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941568" cy="4525963"/>
          </a:xfrm>
        </p:spPr>
        <p:txBody>
          <a:bodyPr/>
          <a:lstStyle/>
          <a:p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Линия 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помощи </a:t>
            </a: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«Дети онлайн» 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 телефону: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88002500015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(по России звонок бесплатный) </a:t>
            </a:r>
            <a:endParaRPr lang="ru-RU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7188">
              <a:buNone/>
            </a:pP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e-</a:t>
            </a:r>
            <a:r>
              <a:rPr lang="ru-RU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helpline@online.org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23" y="3369664"/>
            <a:ext cx="6087321" cy="34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7744" y="908720"/>
            <a:ext cx="5904656" cy="4968552"/>
          </a:xfrm>
        </p:spPr>
        <p:txBody>
          <a:bodyPr/>
          <a:lstStyle/>
          <a:p>
            <a:pPr marL="0" indent="14288" algn="ctr" eaLnBrk="1" hangingPunct="1">
              <a:buFontTx/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Использование Интернета – это радость. </a:t>
            </a:r>
          </a:p>
          <a:p>
            <a:pPr marL="0" indent="14288" algn="ctr" eaLnBrk="1" hangingPunct="1">
              <a:buFontTx/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Получай максимум удовольствия, оставаясь в 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14013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8143875" cy="292779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0" dirty="0">
                <a:ln w="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3) Знакомый предложил разослать телефон и адрес «плохой девочки», чтобы все знали о ней:</a:t>
            </a:r>
            <a:br>
              <a:rPr lang="ru-RU" b="0" dirty="0">
                <a:ln w="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ru-RU" b="0" dirty="0">
              <a:ln w="0">
                <a:solidFill>
                  <a:schemeClr val="accent3">
                    <a:lumMod val="75000"/>
                  </a:schemeClr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59" y="3212976"/>
            <a:ext cx="6532215" cy="28846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Потребую доказательств, что она плохая.</a:t>
            </a:r>
          </a:p>
          <a:p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 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Сразу откажусь.</a:t>
            </a:r>
          </a:p>
          <a:p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04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8143875" cy="27117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0" dirty="0">
                <a:ln w="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4) Пришло сообщение с заголовком «От провайдера» – запрашивают твой логин и пароль для входа в Интернет.</a:t>
            </a:r>
            <a:br>
              <a:rPr lang="ru-RU" b="0" dirty="0">
                <a:ln w="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ru-RU" b="0" dirty="0">
              <a:ln w="0">
                <a:solidFill>
                  <a:schemeClr val="accent3">
                    <a:lumMod val="75000"/>
                  </a:schemeClr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5" y="2924944"/>
            <a:ext cx="6748239" cy="31726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Вышлю только пароль: они сами должны знать логин.</a:t>
            </a:r>
          </a:p>
          <a:p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 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Отмечу письмо как Спам.</a:t>
            </a:r>
          </a:p>
          <a:p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509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ln w="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Результаты: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143000"/>
            <a:ext cx="6125196" cy="523832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4 «А»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Тебе ещё многому надо научиться.</a:t>
            </a:r>
          </a:p>
          <a:p>
            <a:r>
              <a:rPr lang="ru-RU" sz="28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 «А» и 1 «</a:t>
            </a:r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В»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Тебе не помешает узнать больше.</a:t>
            </a:r>
            <a:endParaRPr lang="ru-RU" sz="2800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 «А» и 2 «</a:t>
            </a:r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В»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Неплохо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но ты защищён лишь наполовину.</a:t>
            </a:r>
          </a:p>
          <a:p>
            <a:r>
              <a:rPr lang="ru-RU" sz="28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 «А» и 3 «В»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Ты почти 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справился, но 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есть слабые места.</a:t>
            </a:r>
          </a:p>
          <a:p>
            <a:r>
              <a:rPr lang="ru-RU" sz="28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4 «В»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Молодец! К Интернету готов!</a:t>
            </a:r>
          </a:p>
          <a:p>
            <a:pPr marL="0" indent="0">
              <a:buNone/>
            </a:pP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9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8143875" cy="946163"/>
          </a:xfrm>
        </p:spPr>
        <p:txBody>
          <a:bodyPr/>
          <a:lstStyle/>
          <a:p>
            <a:r>
              <a:rPr lang="ru-RU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  <a:cs typeface="+mj-cs"/>
              </a:rPr>
              <a:t>Виды</a:t>
            </a:r>
            <a:r>
              <a:rPr lang="ru-RU" dirty="0" smtClean="0"/>
              <a:t> </a:t>
            </a:r>
            <a:r>
              <a:rPr lang="ru-RU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  <a:cs typeface="+mj-cs"/>
              </a:rPr>
              <a:t>Интернет-угроз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648467"/>
              </p:ext>
            </p:extLst>
          </p:nvPr>
        </p:nvGraphicFramePr>
        <p:xfrm>
          <a:off x="1928813" y="1412777"/>
          <a:ext cx="701516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Картинки по запросу общение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318" y="1846122"/>
            <a:ext cx="723773" cy="72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содержание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36" y="3112666"/>
            <a:ext cx="92329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электронный кошелек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17" y="5517232"/>
            <a:ext cx="765449" cy="71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компьютерный вирус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20186"/>
            <a:ext cx="565596" cy="61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695" y="188640"/>
            <a:ext cx="8143875" cy="1143000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lang="ru-RU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  <a:cs typeface="+mj-cs"/>
              </a:rPr>
              <a:t>Коммуникационные риски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051720" y="1500188"/>
            <a:ext cx="6877968" cy="4654575"/>
          </a:xfrm>
        </p:spPr>
        <p:txBody>
          <a:bodyPr/>
          <a:lstStyle/>
          <a:p>
            <a:pPr eaLnBrk="1" hangingPunct="1"/>
            <a:r>
              <a:rPr lang="ru-RU" altLang="ru-RU" sz="26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связаны с общением и межличностными отношениями интернет-пользователей</a:t>
            </a:r>
          </a:p>
          <a:p>
            <a:pPr eaLnBrk="1" hangingPunct="1"/>
            <a:r>
              <a:rPr lang="ru-RU" altLang="ru-RU" sz="2600" dirty="0" err="1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кибербуллинг</a:t>
            </a:r>
            <a:r>
              <a:rPr lang="ru-RU" altLang="ru-RU" sz="26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знакомства в сети, встречи с интернет-знакомыми</a:t>
            </a:r>
          </a:p>
          <a:p>
            <a:pPr eaLnBrk="1" hangingPunct="1"/>
            <a:r>
              <a:rPr lang="ru-RU" altLang="ru-RU" sz="26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при общении в чатах, онлайн-мессенджерах (</a:t>
            </a:r>
            <a:r>
              <a:rPr lang="en-US" altLang="ru-RU" sz="26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ICQ, Skype </a:t>
            </a:r>
            <a:r>
              <a:rPr lang="ru-RU" altLang="ru-RU" sz="26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 т.д.), социальных сетях, форумах, блогах</a:t>
            </a:r>
          </a:p>
        </p:txBody>
      </p:sp>
    </p:spTree>
    <p:extLst>
      <p:ext uri="{BB962C8B-B14F-4D97-AF65-F5344CB8AC3E}">
        <p14:creationId xmlns:p14="http://schemas.microsoft.com/office/powerpoint/2010/main" val="12489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695" y="188640"/>
            <a:ext cx="8143875" cy="1143000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  <a:cs typeface="+mj-cs"/>
              </a:rPr>
              <a:t>Контентные </a:t>
            </a:r>
            <a:r>
              <a:rPr lang="ru-RU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  <a:cs typeface="+mj-cs"/>
              </a:rPr>
              <a:t>риски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051720" y="1500188"/>
            <a:ext cx="6877968" cy="4654575"/>
          </a:xfrm>
        </p:spPr>
        <p:txBody>
          <a:bodyPr/>
          <a:lstStyle/>
          <a:p>
            <a:pPr eaLnBrk="1" hangingPunct="1"/>
            <a:r>
              <a:rPr lang="ru-RU" altLang="ru-RU" sz="26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различные материалы (тексты, картинки, аудио, видеофайлы, ссылки на сторонние ресурсы), содержащие противозаконную, неэтичную и вредоносную информацию</a:t>
            </a:r>
          </a:p>
          <a:p>
            <a:pPr eaLnBrk="1" hangingPunct="1"/>
            <a:r>
              <a:rPr lang="ru-RU" altLang="ru-RU" sz="26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социальные сети, блоги, торренты, персональные сайты и т.д.</a:t>
            </a:r>
          </a:p>
        </p:txBody>
      </p:sp>
    </p:spTree>
    <p:extLst>
      <p:ext uri="{BB962C8B-B14F-4D97-AF65-F5344CB8AC3E}">
        <p14:creationId xmlns:p14="http://schemas.microsoft.com/office/powerpoint/2010/main" val="12644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 ИНФОР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647</Words>
  <Application>Microsoft Office PowerPoint</Application>
  <PresentationFormat>Экран (4:3)</PresentationFormat>
  <Paragraphs>140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Batang</vt:lpstr>
      <vt:lpstr>Arial</vt:lpstr>
      <vt:lpstr>Calibri</vt:lpstr>
      <vt:lpstr>Comic Sans MS</vt:lpstr>
      <vt:lpstr>Times New Roman</vt:lpstr>
      <vt:lpstr>Wingdings</vt:lpstr>
      <vt:lpstr>Тема Office</vt:lpstr>
      <vt:lpstr>Презентация ИНФОРМАТИКА</vt:lpstr>
      <vt:lpstr>Безопасность в сети Интернет </vt:lpstr>
      <vt:lpstr>1) Новый друг, в чьих данных указан тот же возраст, что и у тебя, предлагает тебе обменяться фотографиями:</vt:lpstr>
      <vt:lpstr>2) В чате тебя обозвали очень грубыми словами: </vt:lpstr>
      <vt:lpstr>3) Знакомый предложил разослать телефон и адрес «плохой девочки», чтобы все знали о ней: </vt:lpstr>
      <vt:lpstr>4) Пришло сообщение с заголовком «От провайдера» – запрашивают твой логин и пароль для входа в Интернет. </vt:lpstr>
      <vt:lpstr>Результаты: </vt:lpstr>
      <vt:lpstr>Виды Интернет-угроз</vt:lpstr>
      <vt:lpstr>Коммуникационные риски</vt:lpstr>
      <vt:lpstr>Контентные риски</vt:lpstr>
      <vt:lpstr>Электронные риски</vt:lpstr>
      <vt:lpstr>Потребительские риски</vt:lpstr>
      <vt:lpstr>Викторина «Это важно знать!»</vt:lpstr>
      <vt:lpstr>Викторина «Это важно знать!»</vt:lpstr>
      <vt:lpstr>Викторина «Это важно знать!»</vt:lpstr>
      <vt:lpstr>Викторина «Это важно знать!»</vt:lpstr>
      <vt:lpstr>Викторина «Это важно знать!»</vt:lpstr>
      <vt:lpstr>Викторина «Это важно знать!»</vt:lpstr>
      <vt:lpstr>Викторина «Это важно знать!»</vt:lpstr>
      <vt:lpstr>Викторина «Это важно знать!»</vt:lpstr>
      <vt:lpstr>Правила поведения в сети Интернет</vt:lpstr>
      <vt:lpstr>Презентация PowerPoint</vt:lpstr>
      <vt:lpstr>Интернет-этикет </vt:lpstr>
      <vt:lpstr>Интернет-этикет </vt:lpstr>
      <vt:lpstr>Твои права в сети Интернет:</vt:lpstr>
      <vt:lpstr>Твои права в сети Интернет:</vt:lpstr>
      <vt:lpstr>Если твои права нарушаются:</vt:lpstr>
      <vt:lpstr>Если твои права нарушаются:</vt:lpstr>
      <vt:lpstr>Если твои права нарушаются:</vt:lpstr>
      <vt:lpstr>Презентация PowerPoint</vt:lpstr>
      <vt:lpstr>Сообщи об  этом:</vt:lpstr>
      <vt:lpstr>Сообщи об  этом:</vt:lpstr>
      <vt:lpstr>Сообщи об  этом:</vt:lpstr>
      <vt:lpstr>Сообщи об  этом: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Интернет-безопасность</dc:title>
  <dc:creator>user</dc:creator>
  <cp:lastModifiedBy>Светлана</cp:lastModifiedBy>
  <cp:revision>31</cp:revision>
  <dcterms:created xsi:type="dcterms:W3CDTF">2015-07-09T21:48:13Z</dcterms:created>
  <dcterms:modified xsi:type="dcterms:W3CDTF">2017-09-14T08:33:39Z</dcterms:modified>
</cp:coreProperties>
</file>